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72" r:id="rId2"/>
    <p:sldMasterId id="2147483660" r:id="rId3"/>
    <p:sldMasterId id="2147483696" r:id="rId4"/>
    <p:sldMasterId id="2147483708" r:id="rId5"/>
    <p:sldMasterId id="2147483720" r:id="rId6"/>
    <p:sldMasterId id="2147483873" r:id="rId7"/>
    <p:sldMasterId id="2147483756" r:id="rId8"/>
    <p:sldMasterId id="2147483785" r:id="rId9"/>
    <p:sldMasterId id="2147483798" r:id="rId10"/>
    <p:sldMasterId id="2147483861" r:id="rId11"/>
  </p:sldMasterIdLst>
  <p:notesMasterIdLst>
    <p:notesMasterId r:id="rId45"/>
  </p:notesMasterIdLst>
  <p:sldIdLst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438" r:id="rId4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kSMYFtfJr3s6yKso1M8tpA==" hashData="MkZYXOvymwJ0Si3L9XA8FDnWUBA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A743"/>
    <a:srgbClr val="2860A4"/>
    <a:srgbClr val="404F21"/>
    <a:srgbClr val="2B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002" y="-5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8BA38-E393-4EB7-B731-DC4EFEBD77D6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1B551-4696-4953-A562-712908DB5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7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9A98A-D885-459D-B7E7-1E257C61379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24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20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9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21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9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24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9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25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99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26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9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27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9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28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9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29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91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30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9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31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9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2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72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9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7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13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79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14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572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15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02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16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31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18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9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A83D9F-FB96-4451-8B3D-442EA39091A3}" type="slidenum">
              <a:rPr lang="en-CA" smtClean="0">
                <a:solidFill>
                  <a:prstClr val="black"/>
                </a:solidFill>
              </a:rPr>
              <a:pPr/>
              <a:t>19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9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88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490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05001" y="3486150"/>
            <a:ext cx="6551613" cy="91321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xfrm>
            <a:off x="6934201" y="4914900"/>
            <a:ext cx="1674813" cy="17026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 altLang="zh-HK">
                <a:solidFill>
                  <a:prstClr val="black"/>
                </a:solidFill>
              </a:rPr>
              <a:t>1/10/12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xfrm>
            <a:off x="4870451" y="4914900"/>
            <a:ext cx="760413" cy="17026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8ACCC13C-017B-478F-8EE0-9ECA366336E3}" type="slidenum">
              <a:rPr lang="en-US" altLang="zh-HK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 altLang="zh-H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175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60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2608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91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33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601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9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9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951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081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668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947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35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5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567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38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81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91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086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73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42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7233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563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7714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689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842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2064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44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46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7784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3631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39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45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84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19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11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99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62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60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66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51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86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09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75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31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91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99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6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78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41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94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6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27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65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41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-13855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57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76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343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75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81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8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836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917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44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39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877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20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-13855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735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487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230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8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007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109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98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692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75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113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25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0991" y="-2838450"/>
            <a:ext cx="4968492" cy="3484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47632" y="-2838450"/>
            <a:ext cx="4968492" cy="348445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4665" y="4521598"/>
            <a:ext cx="8525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black"/>
                </a:solidFill>
                <a:latin typeface="Gill Sans SemiBold"/>
                <a:cs typeface="Gill Sans SemiBold"/>
              </a:rPr>
              <a:t>START </a:t>
            </a:r>
            <a:r>
              <a:rPr lang="en-US" sz="2400" dirty="0">
                <a:solidFill>
                  <a:srgbClr val="0BB1DE"/>
                </a:solidFill>
                <a:latin typeface="Gill Sans SemiBold"/>
                <a:cs typeface="Gill Sans SemiBold"/>
              </a:rPr>
              <a:t>LIVING</a:t>
            </a:r>
            <a:r>
              <a:rPr lang="en-US" sz="2400" dirty="0">
                <a:solidFill>
                  <a:scrgbClr r="0" g="0" b="0"/>
                </a:solidFill>
                <a:latin typeface="Gill Sans SemiBold"/>
                <a:cs typeface="Gill Sans SemiBold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Gill Sans SemiBold"/>
                <a:cs typeface="Gill Sans SemiBold"/>
              </a:rPr>
              <a:t>WITH </a:t>
            </a:r>
            <a:r>
              <a:rPr lang="en-US" sz="2400" dirty="0">
                <a:solidFill>
                  <a:srgbClr val="0BB1DE"/>
                </a:solidFill>
                <a:latin typeface="Gill Sans SemiBold"/>
                <a:cs typeface="Gill Sans SemiBold"/>
              </a:rPr>
              <a:t>TLS TODAY.     </a:t>
            </a:r>
            <a:r>
              <a:rPr lang="en-US" sz="2400" dirty="0" smtClean="0">
                <a:solidFill>
                  <a:prstClr val="black"/>
                </a:solidFill>
                <a:latin typeface="Gill Sans SemiBold"/>
                <a:cs typeface="Gill Sans SemiBold"/>
              </a:rPr>
              <a:t>#</a:t>
            </a:r>
            <a:r>
              <a:rPr lang="en-US" sz="2400" dirty="0">
                <a:solidFill>
                  <a:srgbClr val="0BB1DE"/>
                </a:solidFill>
                <a:latin typeface="Gill Sans SemiBold"/>
                <a:cs typeface="Gill Sans SemiBold"/>
              </a:rPr>
              <a:t>FIND</a:t>
            </a:r>
            <a:r>
              <a:rPr lang="en-US" sz="2400" dirty="0">
                <a:solidFill>
                  <a:srgbClr val="000000"/>
                </a:solidFill>
                <a:latin typeface="Gill Sans SemiBold"/>
                <a:cs typeface="Gill Sans SemiBold"/>
              </a:rPr>
              <a:t>YOUR</a:t>
            </a:r>
            <a:r>
              <a:rPr lang="en-US" sz="2400" dirty="0">
                <a:solidFill>
                  <a:srgbClr val="0BB1DE"/>
                </a:solidFill>
                <a:latin typeface="Gill Sans SemiBold"/>
                <a:cs typeface="Gill Sans SemiBold"/>
              </a:rPr>
              <a:t>FIT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00550"/>
            <a:ext cx="1655843" cy="60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225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621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496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7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216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920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095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709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1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259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7715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F8F111FF-7DB8-4E46-8746-9980C56DED32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457200"/>
            <a:fld id="{CC6FE74F-26CD-E146-800B-CC9D1D1701C0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697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39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939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9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056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027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412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328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371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030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807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647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259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-13855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304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90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786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759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35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4965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68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189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8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616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27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-76200"/>
            <a:ext cx="9144001" cy="547031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205" y="4780028"/>
            <a:ext cx="2433195" cy="249172"/>
          </a:xfrm>
          <a:prstGeom prst="rect">
            <a:avLst/>
          </a:prstGeom>
        </p:spPr>
      </p:pic>
      <p:pic>
        <p:nvPicPr>
          <p:cNvPr id="9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3"/>
          <a:srcRect t="20181" b="19470"/>
          <a:stretch>
            <a:fillRect/>
          </a:stretch>
        </p:blipFill>
        <p:spPr bwMode="auto">
          <a:xfrm>
            <a:off x="7772400" y="4054344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028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90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641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5896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85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850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" y="-76200"/>
            <a:ext cx="9144001" cy="5470311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205" y="4780028"/>
            <a:ext cx="2433195" cy="249172"/>
          </a:xfrm>
          <a:prstGeom prst="rect">
            <a:avLst/>
          </a:prstGeom>
        </p:spPr>
      </p:pic>
      <p:pic>
        <p:nvPicPr>
          <p:cNvPr id="8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3"/>
          <a:srcRect t="20181" b="19470"/>
          <a:stretch>
            <a:fillRect/>
          </a:stretch>
        </p:blipFill>
        <p:spPr bwMode="auto">
          <a:xfrm>
            <a:off x="7772400" y="4054344"/>
            <a:ext cx="1324811" cy="112103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729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269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129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2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171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97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18056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83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0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 userDrawn="1"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prstClr val="black"/>
                </a:solidFill>
              </a:rPr>
              <a:t>Click to edit Master text styles</a:t>
            </a:r>
          </a:p>
          <a:p>
            <a:pPr lvl="1"/>
            <a:r>
              <a:rPr lang="en-US" smtClean="0">
                <a:solidFill>
                  <a:prstClr val="black"/>
                </a:solidFill>
              </a:rPr>
              <a:t>Second level</a:t>
            </a:r>
          </a:p>
          <a:p>
            <a:pPr lvl="2"/>
            <a:r>
              <a:rPr lang="en-US" smtClean="0">
                <a:solidFill>
                  <a:prstClr val="black"/>
                </a:solidFill>
              </a:rPr>
              <a:t>Third level</a:t>
            </a:r>
          </a:p>
          <a:p>
            <a:pPr lvl="3"/>
            <a:r>
              <a:rPr lang="en-US" smtClean="0">
                <a:solidFill>
                  <a:prstClr val="black"/>
                </a:solidFill>
              </a:rPr>
              <a:t>Fourth level</a:t>
            </a:r>
          </a:p>
          <a:p>
            <a:pPr lvl="4"/>
            <a:r>
              <a:rPr lang="en-US" smtClean="0">
                <a:solidFill>
                  <a:prstClr val="black"/>
                </a:solidFill>
              </a:rPr>
              <a:t>Fifth level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664452-FF5B-4F3A-B0E2-A1D1800363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A14E9B-51E8-4C4D-8AEE-C6C9157C17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18056"/>
          <a:stretch/>
        </p:blipFill>
        <p:spPr bwMode="auto">
          <a:xfrm>
            <a:off x="0" y="920750"/>
            <a:ext cx="9143999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" b="83982"/>
          <a:stretch/>
        </p:blipFill>
        <p:spPr bwMode="auto">
          <a:xfrm>
            <a:off x="1" y="-1"/>
            <a:ext cx="9143999" cy="135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8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 txBox="1">
            <a:spLocks/>
          </p:cNvSpPr>
          <p:nvPr userDrawn="1"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664452-FF5B-4F3A-B0E2-A1D180036388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A14E9B-51E8-4C4D-8AEE-C6C9157C17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18056"/>
          <a:stretch/>
        </p:blipFill>
        <p:spPr bwMode="auto">
          <a:xfrm>
            <a:off x="0" y="920750"/>
            <a:ext cx="9143999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" b="83982"/>
          <a:stretch/>
        </p:blipFill>
        <p:spPr bwMode="auto">
          <a:xfrm>
            <a:off x="1" y="-1"/>
            <a:ext cx="9143999" cy="135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65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2015_WC_RecSlide2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b="4632"/>
          <a:stretch/>
        </p:blipFill>
        <p:spPr>
          <a:xfrm>
            <a:off x="-10692" y="-1587"/>
            <a:ext cx="9154692" cy="514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9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-1587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86" y="4850621"/>
            <a:ext cx="2433195" cy="249172"/>
          </a:xfrm>
          <a:prstGeom prst="rect">
            <a:avLst/>
          </a:prstGeom>
        </p:spPr>
      </p:pic>
      <p:pic>
        <p:nvPicPr>
          <p:cNvPr id="5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15"/>
          <a:srcRect t="20181" b="19470"/>
          <a:stretch>
            <a:fillRect/>
          </a:stretch>
        </p:blipFill>
        <p:spPr bwMode="auto">
          <a:xfrm>
            <a:off x="7688142" y="4110906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782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-1587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86" y="4850621"/>
            <a:ext cx="2433195" cy="249172"/>
          </a:xfrm>
          <a:prstGeom prst="rect">
            <a:avLst/>
          </a:prstGeom>
        </p:spPr>
      </p:pic>
      <p:pic>
        <p:nvPicPr>
          <p:cNvPr id="5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15"/>
          <a:srcRect t="20181" b="19470"/>
          <a:stretch>
            <a:fillRect/>
          </a:stretch>
        </p:blipFill>
        <p:spPr bwMode="auto">
          <a:xfrm>
            <a:off x="7688142" y="4110906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809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711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13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231C34"/>
          </a:solidFill>
          <a:latin typeface="+mj-lt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231C34"/>
          </a:solidFill>
          <a:latin typeface="+mn-lt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rgbClr val="231C34"/>
          </a:solidFill>
          <a:latin typeface="+mn-lt"/>
          <a:ea typeface="+mn-ea"/>
          <a:cs typeface="Century Gothic"/>
        </a:defRPr>
      </a:lvl2pPr>
      <a:lvl3pPr marL="1371600" indent="-457200" algn="l" defTabSz="457200" rtl="0" eaLnBrk="1" latinLnBrk="0" hangingPunct="1">
        <a:spcBef>
          <a:spcPct val="20000"/>
        </a:spcBef>
        <a:buFont typeface="+mj-lt"/>
        <a:buAutoNum type="arabicParenR"/>
        <a:defRPr sz="1800" kern="1200">
          <a:solidFill>
            <a:srgbClr val="231C34"/>
          </a:solidFill>
          <a:latin typeface="+mn-lt"/>
          <a:ea typeface="+mn-ea"/>
          <a:cs typeface="Century Gothic"/>
        </a:defRPr>
      </a:lvl3pPr>
      <a:lvl4pPr marL="1714500" indent="-342900" algn="l" defTabSz="457200" rtl="0" eaLnBrk="1" latinLnBrk="0" hangingPunct="1">
        <a:spcBef>
          <a:spcPct val="20000"/>
        </a:spcBef>
        <a:buFont typeface="+mj-lt"/>
        <a:buAutoNum type="alphaLcPeriod"/>
        <a:defRPr sz="1600" kern="1200">
          <a:solidFill>
            <a:srgbClr val="231C34"/>
          </a:solidFill>
          <a:latin typeface="+mn-lt"/>
          <a:ea typeface="+mn-ea"/>
          <a:cs typeface="Century Gothic"/>
        </a:defRPr>
      </a:lvl4pPr>
      <a:lvl5pPr marL="2171700" indent="-342900" algn="l" defTabSz="457200" rtl="0" eaLnBrk="1" latinLnBrk="0" hangingPunct="1">
        <a:spcBef>
          <a:spcPct val="20000"/>
        </a:spcBef>
        <a:buFont typeface="+mj-lt"/>
        <a:buAutoNum type="romanUcPeriod"/>
        <a:defRPr sz="1400" kern="1200">
          <a:solidFill>
            <a:srgbClr val="231C34"/>
          </a:solidFill>
          <a:latin typeface="+mn-lt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94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-1587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86" y="4850621"/>
            <a:ext cx="2433195" cy="249172"/>
          </a:xfrm>
          <a:prstGeom prst="rect">
            <a:avLst/>
          </a:prstGeom>
        </p:spPr>
      </p:pic>
      <p:pic>
        <p:nvPicPr>
          <p:cNvPr id="5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15"/>
          <a:srcRect t="20181" b="19470"/>
          <a:stretch>
            <a:fillRect/>
          </a:stretch>
        </p:blipFill>
        <p:spPr bwMode="auto">
          <a:xfrm>
            <a:off x="7688142" y="4110906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416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6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3.gif"/><Relationship Id="rId18" Type="http://schemas.openxmlformats.org/officeDocument/2006/relationships/image" Target="../media/image48.gif"/><Relationship Id="rId26" Type="http://schemas.openxmlformats.org/officeDocument/2006/relationships/image" Target="../media/image56.gif"/><Relationship Id="rId3" Type="http://schemas.openxmlformats.org/officeDocument/2006/relationships/image" Target="../media/image32.png"/><Relationship Id="rId21" Type="http://schemas.openxmlformats.org/officeDocument/2006/relationships/image" Target="../media/image51.gif"/><Relationship Id="rId7" Type="http://schemas.openxmlformats.org/officeDocument/2006/relationships/image" Target="../media/image37.gif"/><Relationship Id="rId12" Type="http://schemas.openxmlformats.org/officeDocument/2006/relationships/image" Target="../media/image42.gif"/><Relationship Id="rId17" Type="http://schemas.openxmlformats.org/officeDocument/2006/relationships/image" Target="../media/image47.gif"/><Relationship Id="rId25" Type="http://schemas.openxmlformats.org/officeDocument/2006/relationships/image" Target="../media/image55.gif"/><Relationship Id="rId2" Type="http://schemas.openxmlformats.org/officeDocument/2006/relationships/image" Target="../media/image31.jpeg"/><Relationship Id="rId16" Type="http://schemas.openxmlformats.org/officeDocument/2006/relationships/image" Target="../media/image46.gif"/><Relationship Id="rId20" Type="http://schemas.openxmlformats.org/officeDocument/2006/relationships/image" Target="../media/image50.gif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6.gif"/><Relationship Id="rId11" Type="http://schemas.openxmlformats.org/officeDocument/2006/relationships/image" Target="../media/image41.gif"/><Relationship Id="rId24" Type="http://schemas.openxmlformats.org/officeDocument/2006/relationships/image" Target="../media/image54.gif"/><Relationship Id="rId5" Type="http://schemas.openxmlformats.org/officeDocument/2006/relationships/image" Target="../media/image35.gif"/><Relationship Id="rId15" Type="http://schemas.openxmlformats.org/officeDocument/2006/relationships/image" Target="../media/image45.gif"/><Relationship Id="rId23" Type="http://schemas.openxmlformats.org/officeDocument/2006/relationships/image" Target="../media/image53.gif"/><Relationship Id="rId10" Type="http://schemas.openxmlformats.org/officeDocument/2006/relationships/image" Target="../media/image40.gif"/><Relationship Id="rId19" Type="http://schemas.openxmlformats.org/officeDocument/2006/relationships/image" Target="../media/image49.gif"/><Relationship Id="rId4" Type="http://schemas.openxmlformats.org/officeDocument/2006/relationships/image" Target="../media/image34.gif"/><Relationship Id="rId9" Type="http://schemas.openxmlformats.org/officeDocument/2006/relationships/image" Target="../media/image39.gif"/><Relationship Id="rId14" Type="http://schemas.openxmlformats.org/officeDocument/2006/relationships/image" Target="../media/image44.gif"/><Relationship Id="rId22" Type="http://schemas.openxmlformats.org/officeDocument/2006/relationships/image" Target="../media/image52.gif"/><Relationship Id="rId27" Type="http://schemas.openxmlformats.org/officeDocument/2006/relationships/image" Target="../media/image57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048000" y="1171517"/>
            <a:ext cx="599859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6800" b="1" dirty="0" smtClean="0">
                <a:solidFill>
                  <a:srgbClr val="33CCFF"/>
                </a:solidFill>
                <a:latin typeface="Calibri"/>
                <a:ea typeface="Heiti TC Light"/>
                <a:cs typeface="Calibri"/>
              </a:rPr>
              <a:t>Alex Kwong</a:t>
            </a:r>
            <a:endParaRPr lang="en-US" sz="6800" b="1" dirty="0">
              <a:solidFill>
                <a:srgbClr val="33CC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895600" y="2152711"/>
            <a:ext cx="6589656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>
              <a:spcBef>
                <a:spcPts val="1200"/>
              </a:spcBef>
              <a:defRPr/>
            </a:pPr>
            <a:r>
              <a:rPr lang="zh-TW" altLang="en-US" sz="44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高級顧</a:t>
            </a:r>
            <a:r>
              <a:rPr lang="zh-TW" altLang="en-US" sz="44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問經理級</a:t>
            </a:r>
            <a:r>
              <a:rPr lang="en-US" altLang="zh-TW" sz="44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44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32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Director</a:t>
            </a:r>
            <a:endParaRPr lang="en-US" sz="3200" b="1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299046" y="3438525"/>
            <a:ext cx="5496502" cy="74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四個佣金週期共賺取</a:t>
            </a:r>
            <a:r>
              <a:rPr lang="en-US" altLang="en-US" sz="28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HK$138,000</a:t>
            </a:r>
            <a:endParaRPr lang="en-US" altLang="en-US" sz="28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  <a:p>
            <a:pPr algn="ctr" defTabSz="457200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HK$138,000 </a:t>
            </a:r>
            <a:r>
              <a:rPr lang="en-US" sz="2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in 4 Commission weeks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66300"/>
            <a:ext cx="91439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0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40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拓展無限商機</a:t>
            </a:r>
            <a:endParaRPr lang="en-US" altLang="zh-TW" sz="40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en-US" altLang="zh-TW" sz="28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Develop Your Business with TLS®</a:t>
            </a:r>
            <a:endParaRPr lang="en-US" sz="28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4248150"/>
            <a:ext cx="7543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zh-TW" altLang="en-US" sz="8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本簡報中提到的收入等級純屬舉例說明，無意代表美安香</a:t>
            </a:r>
            <a:r>
              <a:rPr lang="zh-TW" altLang="en-US" sz="8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港超連鎖店主的</a:t>
            </a:r>
            <a:r>
              <a:rPr lang="zh-TW" altLang="en-US" sz="8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一般收入，也無意表示任何超連鎖店主皆可賺取同等收入。美安香港超連鎖店主的成功與否，取決於其在發展事業時的努力、才能與投入程度。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Owner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,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nor 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are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they intended to represent that any given Independent </a:t>
            </a:r>
            <a:r>
              <a:rPr lang="en-US" altLang="zh-TW" sz="800" b="1" dirty="0" err="1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Owner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will earn income in that amount. The success of any Market Hong Kong Independent </a:t>
            </a:r>
            <a:r>
              <a:rPr lang="en-US" altLang="zh-TW" sz="800" b="1" dirty="0" err="1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UnFranchise</a:t>
            </a:r>
            <a:r>
              <a:rPr lang="en-US" altLang="zh-TW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Owner</a:t>
            </a:r>
            <a:r>
              <a:rPr lang="en-US" sz="8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800" b="1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will depend upon the amount of hard work, talent, and dedication which he or she devotes to building his or her Market Hong Kong Business.</a:t>
            </a:r>
            <a:endParaRPr lang="en-US" sz="8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97" y="1276350"/>
            <a:ext cx="2125503" cy="2848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18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95801" y="2114550"/>
            <a:ext cx="4648199" cy="225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Superior </a:t>
            </a:r>
            <a:r>
              <a:rPr lang="en-US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for weight loss and </a:t>
            </a:r>
            <a:r>
              <a:rPr lang="en-US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weight management</a:t>
            </a:r>
            <a:endParaRPr lang="en-US" cap="all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Maintain </a:t>
            </a:r>
            <a:r>
              <a:rPr lang="en-US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lean muscle mass</a:t>
            </a: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Cardiovascular health</a:t>
            </a: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Keep your body in THE fat-burning zone</a:t>
            </a:r>
            <a:endParaRPr lang="en-US" cap="all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1207353"/>
            <a:ext cx="4868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 COMPONENTS OF TLS® / </a:t>
            </a:r>
          </a:p>
          <a:p>
            <a:pPr defTabSz="457200"/>
            <a:r>
              <a:rPr 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LOW GLYCEMIC IMPACT EATING</a:t>
            </a:r>
            <a:endParaRPr lang="en-US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1123950"/>
            <a:ext cx="351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TLS®：</a:t>
            </a:r>
            <a:r>
              <a:rPr lang="en-US" altLang="zh-TW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</a:t>
            </a:r>
            <a:r>
              <a:rPr lang="zh-TW" alt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大成功要素</a:t>
            </a:r>
            <a:r>
              <a:rPr lang="zh-TW" alt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CA" altLang="zh-TW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/</a:t>
            </a:r>
          </a:p>
          <a:p>
            <a:pPr defTabSz="457200"/>
            <a:r>
              <a:rPr lang="zh-TW" alt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低升糖指數飲食</a:t>
            </a:r>
          </a:p>
          <a:p>
            <a:pPr defTabSz="457200"/>
            <a:endParaRPr lang="en-US" sz="2800" b="1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2114550"/>
            <a:ext cx="3733800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優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越的減肥和體重管理</a:t>
            </a:r>
            <a:endParaRPr lang="en-US" sz="2200" cap="all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保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持肌肉質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量</a:t>
            </a:r>
            <a:endParaRPr lang="en-CA" altLang="zh-TW" sz="2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心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血管健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康</a:t>
            </a:r>
            <a:endParaRPr lang="en-CA" altLang="zh-TW" sz="2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保持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身體在脂肪燃燒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區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內</a:t>
            </a:r>
            <a:endParaRPr lang="en-US" sz="2200" cap="all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945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66167" y="2111386"/>
            <a:ext cx="4220633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FAT LOSS</a:t>
            </a: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MUSCLE DICTATES METABOLISM</a:t>
            </a: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REPAIR AND INCREASE METABOLISM</a:t>
            </a: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INCREASE RESULTS WITH EXERCISE</a:t>
            </a:r>
            <a:endParaRPr lang="en-US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2266950"/>
            <a:ext cx="3127505" cy="1835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減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低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脂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肪</a:t>
            </a:r>
            <a:endParaRPr lang="en-US" sz="2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肌肉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決定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代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謝</a:t>
            </a:r>
            <a:endParaRPr lang="en-US" sz="2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修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補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和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提高新陳代謝</a:t>
            </a:r>
            <a:endParaRPr lang="en-US" sz="2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運動導致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結果</a:t>
            </a:r>
            <a:endParaRPr lang="en-US" sz="2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4264" y="1207353"/>
            <a:ext cx="4639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 COMPONENTS OF TLS® / </a:t>
            </a:r>
          </a:p>
          <a:p>
            <a:pPr defTabSz="457200"/>
            <a:r>
              <a:rPr lang="en-US" sz="2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BODY COMPOSITION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1160443"/>
            <a:ext cx="351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TLS®：</a:t>
            </a:r>
            <a:r>
              <a:rPr lang="en-US" altLang="zh-TW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</a:t>
            </a:r>
            <a:r>
              <a:rPr lang="zh-TW" alt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大成功要素</a:t>
            </a:r>
            <a:r>
              <a:rPr lang="zh-TW" alt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CA" altLang="zh-TW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/</a:t>
            </a:r>
          </a:p>
          <a:p>
            <a:pPr defTabSz="457200"/>
            <a:r>
              <a:rPr lang="zh-TW" altLang="en-US" sz="2800" b="1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身體構成</a:t>
            </a:r>
            <a:endParaRPr lang="en-US" sz="28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008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19600" y="1962150"/>
            <a:ext cx="4572000" cy="2613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TEACHES YOU HOW TO EAT</a:t>
            </a: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HELP CHANGE YOUR HABITS TO IMPROVE YOUR HEALTH</a:t>
            </a: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DISCOVER WHY YOU STRUGGLED TO LOSE WEIGHT BEFORE</a:t>
            </a: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LEARN HOW TO MAINTAIN LONG TERM YOUR SUCCESS</a:t>
            </a:r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9209" y="2114550"/>
            <a:ext cx="3599391" cy="1835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你如何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吃得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健康</a:t>
            </a:r>
            <a:endParaRPr lang="en-US" sz="2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改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變習慣來改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善健康</a:t>
            </a:r>
            <a:endParaRPr lang="en-CA" altLang="zh-TW" sz="2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了解以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前掙扎減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肥的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原因</a:t>
            </a:r>
            <a:endParaRPr lang="en-CA" sz="2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學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習如何保持長久的成功</a:t>
            </a:r>
            <a:endParaRPr lang="en-CA" sz="2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1123950"/>
            <a:ext cx="4868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 COMPONENTS OF TLS® / </a:t>
            </a:r>
          </a:p>
          <a:p>
            <a:pPr defTabSz="457200"/>
            <a:r>
              <a:rPr 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BEHAVIORAL MODIFICATION</a:t>
            </a:r>
            <a:endParaRPr lang="en-US" sz="24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1123950"/>
            <a:ext cx="351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TLS®：</a:t>
            </a:r>
            <a:r>
              <a:rPr lang="en-US" altLang="zh-TW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</a:t>
            </a:r>
            <a:r>
              <a:rPr lang="zh-TW" alt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大成功要素</a:t>
            </a:r>
            <a:r>
              <a:rPr lang="zh-TW" alt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CA" altLang="zh-TW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/</a:t>
            </a:r>
          </a:p>
          <a:p>
            <a:pPr defTabSz="457200"/>
            <a:r>
              <a:rPr lang="zh-TW" altLang="en-US" sz="2800" b="1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行為修正</a:t>
            </a:r>
            <a:endParaRPr lang="en-US" sz="28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294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94488" y="1962150"/>
            <a:ext cx="4597112" cy="2613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SUPPORT A HEALTHY METABOLISM  </a:t>
            </a: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CARBOHYDRATE SENSITIVITY</a:t>
            </a: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POOR DIETARY HABITS</a:t>
            </a: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SUPPORT WEIGHT MANAGEMENT RELATED HORMONES</a:t>
            </a: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DESIGNED TO WORK TOGETHER WITH BEHAVIOR CHANGES TO SUCCESS</a:t>
            </a:r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2519" y="1962150"/>
            <a:ext cx="3602281" cy="2697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支持健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康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的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新陳代謝</a:t>
            </a:r>
            <a:endParaRPr lang="en-US" sz="2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增強碳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水化合物靈敏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度</a:t>
            </a:r>
            <a:endParaRPr lang="en-US" altLang="zh-TW" sz="2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不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良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飲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食習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慣</a:t>
            </a:r>
            <a:endParaRPr lang="en-CA" altLang="zh-TW" sz="2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支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持體重控制相關激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素</a:t>
            </a:r>
            <a:endParaRPr lang="en-CA" altLang="zh-TW" sz="2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行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為修改</a:t>
            </a:r>
            <a:r>
              <a:rPr lang="en-CA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達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到成功</a:t>
            </a:r>
            <a:endParaRPr lang="en-CA" sz="2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895350"/>
            <a:ext cx="48683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 COMPONENTS OF TLS® / </a:t>
            </a:r>
          </a:p>
          <a:p>
            <a:pPr defTabSz="457200"/>
            <a:r>
              <a:rPr lang="en-US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BEHAVIORAL MODIFICATION</a:t>
            </a:r>
          </a:p>
          <a:p>
            <a:pPr defTabSz="457200"/>
            <a:r>
              <a:rPr lang="en-US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SUPPLEMENTATION</a:t>
            </a:r>
            <a:endParaRPr lang="en-US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1200" y="927616"/>
            <a:ext cx="351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TLS®：</a:t>
            </a:r>
            <a:r>
              <a:rPr lang="en-US" altLang="zh-TW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</a:t>
            </a:r>
            <a:r>
              <a:rPr lang="zh-TW" alt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大成功要素</a:t>
            </a:r>
            <a:r>
              <a:rPr lang="zh-TW" alt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CA" altLang="zh-TW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/</a:t>
            </a:r>
          </a:p>
          <a:p>
            <a:pPr defTabSz="457200"/>
            <a:r>
              <a:rPr lang="zh-TW" altLang="en-US" sz="2800" b="1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行為修</a:t>
            </a:r>
            <a:r>
              <a:rPr lang="zh-TW" altLang="en-US" sz="2800" b="1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正 </a:t>
            </a:r>
            <a:r>
              <a:rPr lang="en-US" altLang="zh-TW" b="1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–</a:t>
            </a:r>
            <a:r>
              <a:rPr lang="zh-TW" altLang="en-US" sz="2800" b="1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zh-TW" altLang="en-US" b="1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營</a:t>
            </a:r>
            <a:r>
              <a:rPr lang="zh-TW" altLang="en-US" b="1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養補</a:t>
            </a:r>
            <a:r>
              <a:rPr lang="zh-TW" altLang="en-US" b="1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充品</a:t>
            </a:r>
            <a:endParaRPr lang="en-US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759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LS SLIDE 2-0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51"/>
          <a:stretch/>
        </p:blipFill>
        <p:spPr>
          <a:xfrm>
            <a:off x="0" y="-19050"/>
            <a:ext cx="9144000" cy="51625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2600" y="165735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36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獲</a:t>
            </a:r>
            <a:r>
              <a:rPr lang="zh-TW" altLang="en-US" sz="36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得滿足感</a:t>
            </a:r>
            <a:endParaRPr lang="en-CA" sz="36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841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644751" y="382167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dirty="0" smtClean="0">
                <a:solidFill>
                  <a:prstClr val="black"/>
                </a:solidFill>
              </a:rPr>
              <a:t>WEIGHT LOSS ISN’T MAGIC, </a:t>
            </a:r>
            <a:r>
              <a:rPr lang="en-US" sz="2000" b="1" dirty="0" smtClean="0">
                <a:solidFill>
                  <a:srgbClr val="4BACC6">
                    <a:lumMod val="75000"/>
                  </a:srgbClr>
                </a:solidFill>
              </a:rPr>
              <a:t>IT’S SCIENCE.</a:t>
            </a:r>
            <a:endParaRPr lang="en-US" sz="2000" b="1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35955" y="1734504"/>
            <a:ext cx="4128028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2400" dirty="0" smtClean="0">
                <a:solidFill>
                  <a:prstClr val="black"/>
                </a:solidFill>
              </a:rPr>
              <a:t>TLS WEIGHT LOSS CHALLENGE</a:t>
            </a:r>
          </a:p>
          <a:p>
            <a:pPr defTabSz="457200">
              <a:lnSpc>
                <a:spcPct val="8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1</a:t>
            </a:r>
            <a:r>
              <a:rPr lang="en-US" sz="2400" baseline="30000" dirty="0" smtClean="0">
                <a:solidFill>
                  <a:srgbClr val="000000"/>
                </a:solidFill>
              </a:rPr>
              <a:t>ST</a:t>
            </a:r>
            <a:r>
              <a:rPr lang="en-US" sz="2400" dirty="0" smtClean="0">
                <a:solidFill>
                  <a:srgbClr val="000000"/>
                </a:solidFill>
              </a:rPr>
              <a:t> RUNNERS UP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35955" y="2602579"/>
            <a:ext cx="5088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</a:rPr>
              <a:t>NAME: MANDY S. &amp; VICTOR J. (AT RIGHT)</a:t>
            </a:r>
          </a:p>
          <a:p>
            <a:pPr defTabSz="457200"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</a:rPr>
              <a:t>TIME: 12 WEEKS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729421" y="2527089"/>
            <a:ext cx="365356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720956" y="3526147"/>
            <a:ext cx="36620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2401" y="4689790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BEFORE</a:t>
            </a:r>
            <a:endParaRPr lang="en-US" sz="8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58001" y="4689274"/>
            <a:ext cx="5180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8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BEFORE</a:t>
            </a:r>
            <a:endParaRPr lang="en-US" sz="8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33400" y="590548"/>
            <a:ext cx="8330443" cy="646331"/>
            <a:chOff x="-46127" y="6513043"/>
            <a:chExt cx="7730747" cy="577355"/>
          </a:xfrm>
        </p:grpSpPr>
        <p:grpSp>
          <p:nvGrpSpPr>
            <p:cNvPr id="31" name="Group 30"/>
            <p:cNvGrpSpPr/>
            <p:nvPr/>
          </p:nvGrpSpPr>
          <p:grpSpPr>
            <a:xfrm>
              <a:off x="397049" y="6568456"/>
              <a:ext cx="6696744" cy="504055"/>
              <a:chOff x="469057" y="7872600"/>
              <a:chExt cx="6696744" cy="560061"/>
            </a:xfrm>
          </p:grpSpPr>
          <p:sp>
            <p:nvSpPr>
              <p:cNvPr id="35" name="Trapezoid 34"/>
              <p:cNvSpPr/>
              <p:nvPr/>
            </p:nvSpPr>
            <p:spPr>
              <a:xfrm>
                <a:off x="469057" y="8152630"/>
                <a:ext cx="6696744" cy="280031"/>
              </a:xfrm>
              <a:prstGeom prst="trapezoid">
                <a:avLst>
                  <a:gd name="adj" fmla="val 66352"/>
                </a:avLst>
              </a:prstGeom>
              <a:solidFill>
                <a:schemeClr val="tx1">
                  <a:lumMod val="50000"/>
                  <a:lumOff val="50000"/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36" name="Trapezoid 35"/>
              <p:cNvSpPr/>
              <p:nvPr/>
            </p:nvSpPr>
            <p:spPr>
              <a:xfrm rot="10800000">
                <a:off x="469057" y="7872600"/>
                <a:ext cx="6696744" cy="280031"/>
              </a:xfrm>
              <a:prstGeom prst="trapezoid">
                <a:avLst>
                  <a:gd name="adj" fmla="val 66352"/>
                </a:avLst>
              </a:prstGeom>
              <a:solidFill>
                <a:schemeClr val="tx1">
                  <a:lumMod val="50000"/>
                  <a:lumOff val="50000"/>
                  <a:alpha val="7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-46127" y="6513043"/>
              <a:ext cx="7730747" cy="577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b="1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20</a:t>
              </a:r>
              <a:r>
                <a:rPr lang="en-US" altLang="zh-TW" b="1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14</a:t>
              </a:r>
              <a:r>
                <a:rPr lang="en-US" b="1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 TLS®</a:t>
              </a:r>
              <a:r>
                <a:rPr lang="zh-TW" altLang="en-US" b="1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健康生活纖形比賽優勝</a:t>
              </a:r>
              <a:r>
                <a:rPr lang="zh-TW" altLang="en-US" b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者</a:t>
              </a:r>
              <a:endParaRPr lang="en-US" altLang="zh-TW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altLang="zh-TW" b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Find</a:t>
              </a:r>
              <a:r>
                <a:rPr lang="zh-TW" altLang="en-US" b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 </a:t>
              </a:r>
              <a:r>
                <a:rPr lang="en-US" altLang="zh-TW" b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Your</a:t>
              </a:r>
              <a:r>
                <a:rPr lang="zh-TW" altLang="en-US" b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 </a:t>
              </a:r>
              <a:r>
                <a:rPr lang="en-US" altLang="zh-TW" b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Fit</a:t>
              </a:r>
              <a:r>
                <a:rPr lang="zh-TW" altLang="en-US" b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 </a:t>
              </a:r>
              <a:r>
                <a:rPr lang="en-US" altLang="zh-TW" b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Challenge Winners</a:t>
              </a:r>
              <a:endParaRPr lang="en-US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191740" y="1317679"/>
            <a:ext cx="5247758" cy="3230507"/>
            <a:chOff x="609600" y="5641987"/>
            <a:chExt cx="6455989" cy="3974291"/>
          </a:xfrm>
        </p:grpSpPr>
        <p:grpSp>
          <p:nvGrpSpPr>
            <p:cNvPr id="57" name="Group 56"/>
            <p:cNvGrpSpPr/>
            <p:nvPr/>
          </p:nvGrpSpPr>
          <p:grpSpPr>
            <a:xfrm>
              <a:off x="609600" y="5641987"/>
              <a:ext cx="6455989" cy="3974291"/>
              <a:chOff x="361228" y="5730081"/>
              <a:chExt cx="7182572" cy="4421574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2810942" y="5794593"/>
                <a:ext cx="1788213" cy="4202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30000">
                    <a:schemeClr val="accent1">
                      <a:lumMod val="60000"/>
                      <a:lumOff val="40000"/>
                      <a:alpha val="75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21" r="13393" b="35903"/>
              <a:stretch/>
            </p:blipFill>
            <p:spPr>
              <a:xfrm rot="161184">
                <a:off x="4001748" y="5790204"/>
                <a:ext cx="1331424" cy="1961254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4505" y="5730081"/>
                <a:ext cx="2464826" cy="4062600"/>
              </a:xfrm>
              <a:prstGeom prst="rect">
                <a:avLst/>
              </a:prstGeom>
            </p:spPr>
          </p:pic>
          <p:sp>
            <p:nvSpPr>
              <p:cNvPr id="69" name="Rectangle 68"/>
              <p:cNvSpPr/>
              <p:nvPr/>
            </p:nvSpPr>
            <p:spPr>
              <a:xfrm>
                <a:off x="476670" y="5997638"/>
                <a:ext cx="1404885" cy="3301788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3000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63" r="21511" b="15960"/>
              <a:stretch/>
            </p:blipFill>
            <p:spPr>
              <a:xfrm rot="158233">
                <a:off x="1485999" y="5978490"/>
                <a:ext cx="899794" cy="1685173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</p:spPr>
          </p:pic>
          <p:sp>
            <p:nvSpPr>
              <p:cNvPr id="71" name="Rectangle 70"/>
              <p:cNvSpPr/>
              <p:nvPr/>
            </p:nvSpPr>
            <p:spPr>
              <a:xfrm>
                <a:off x="5524138" y="5937036"/>
                <a:ext cx="1435377" cy="337345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3000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 b="1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0000">
                <a:off x="6503888" y="5977613"/>
                <a:ext cx="1039912" cy="1653206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1505" y="5997638"/>
                <a:ext cx="1998441" cy="3261002"/>
              </a:xfrm>
              <a:prstGeom prst="rect">
                <a:avLst/>
              </a:prstGeom>
            </p:spPr>
          </p:pic>
          <p:sp>
            <p:nvSpPr>
              <p:cNvPr id="74" name="Pentagon 73"/>
              <p:cNvSpPr/>
              <p:nvPr/>
            </p:nvSpPr>
            <p:spPr>
              <a:xfrm>
                <a:off x="361228" y="8809815"/>
                <a:ext cx="2000972" cy="982866"/>
              </a:xfrm>
              <a:prstGeom prst="homePlate">
                <a:avLst/>
              </a:prstGeom>
              <a:gradFill>
                <a:gsLst>
                  <a:gs pos="0">
                    <a:schemeClr val="accent1">
                      <a:lumMod val="75000"/>
                    </a:schemeClr>
                  </a:gs>
                  <a:gs pos="71000">
                    <a:schemeClr val="accent5">
                      <a:lumMod val="75000"/>
                    </a:schemeClr>
                  </a:gs>
                  <a:gs pos="94000">
                    <a:schemeClr val="bg1">
                      <a:lumMod val="65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422864" y="8945663"/>
                <a:ext cx="664947" cy="535530"/>
                <a:chOff x="145730" y="3745977"/>
                <a:chExt cx="464472" cy="374073"/>
              </a:xfrm>
            </p:grpSpPr>
            <p:sp>
              <p:nvSpPr>
                <p:cNvPr id="87" name="Oval 86"/>
                <p:cNvSpPr/>
                <p:nvPr/>
              </p:nvSpPr>
              <p:spPr>
                <a:xfrm>
                  <a:off x="187294" y="3745977"/>
                  <a:ext cx="374073" cy="374073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145730" y="3804022"/>
                  <a:ext cx="464472" cy="2501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/>
                  <a:r>
                    <a:rPr lang="zh-TW" altLang="en-US" sz="110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Heiti TC Light"/>
                      <a:cs typeface="Calibri"/>
                    </a:rPr>
                    <a:t>亞軍</a:t>
                  </a:r>
                  <a:endParaRPr lang="en-US" sz="1100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sp>
            <p:nvSpPr>
              <p:cNvPr id="76" name="Pentagon 75"/>
              <p:cNvSpPr/>
              <p:nvPr/>
            </p:nvSpPr>
            <p:spPr>
              <a:xfrm>
                <a:off x="5390427" y="8810549"/>
                <a:ext cx="2000972" cy="982132"/>
              </a:xfrm>
              <a:prstGeom prst="homePlate">
                <a:avLst/>
              </a:prstGeom>
              <a:gradFill>
                <a:gsLst>
                  <a:gs pos="0">
                    <a:schemeClr val="accent1">
                      <a:lumMod val="75000"/>
                    </a:schemeClr>
                  </a:gs>
                  <a:gs pos="71000">
                    <a:schemeClr val="accent5">
                      <a:lumMod val="75000"/>
                    </a:schemeClr>
                  </a:gs>
                  <a:gs pos="94000">
                    <a:schemeClr val="bg1">
                      <a:lumMod val="65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4667358" y="8848768"/>
                <a:ext cx="2456479" cy="905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457200"/>
                <a:r>
                  <a:rPr lang="zh-TW" altLang="en-US" sz="700" b="1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 </a:t>
                </a:r>
                <a:r>
                  <a:rPr lang="zh-TW" altLang="en-US" sz="900" b="1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張浩昌 </a:t>
                </a:r>
                <a:r>
                  <a:rPr lang="en-US" altLang="zh-TW" sz="900" b="1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Patrick</a:t>
                </a:r>
                <a:r>
                  <a:rPr lang="zh-TW" altLang="en-US" sz="700" b="1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 </a:t>
                </a:r>
                <a:endParaRPr lang="en-US" altLang="zh-TW" sz="700" b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endParaRPr>
              </a:p>
              <a:p>
                <a:pPr algn="r" defTabSz="457200"/>
                <a:r>
                  <a:rPr lang="en-US" altLang="zh-TW" sz="7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                      </a:t>
                </a:r>
                <a:r>
                  <a:rPr lang="zh-TW" altLang="en-US" sz="7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            </a:t>
                </a:r>
                <a:r>
                  <a:rPr lang="en-US" altLang="zh-TW" sz="7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↓</a:t>
                </a:r>
                <a:r>
                  <a:rPr lang="en-US" altLang="zh-TW" sz="700" b="1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23.1</a:t>
                </a:r>
                <a:r>
                  <a:rPr lang="zh-TW" altLang="en-US" sz="7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磅</a:t>
                </a:r>
                <a:r>
                  <a:rPr lang="en-US" altLang="zh-TW" sz="700" dirty="0" err="1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lbs</a:t>
                </a:r>
                <a:endParaRPr lang="en-US" sz="7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endParaRPr>
              </a:p>
              <a:p>
                <a:pPr algn="r" defTabSz="457200"/>
                <a:r>
                  <a:rPr lang="en-US" altLang="zh-TW" sz="7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                   </a:t>
                </a:r>
                <a:r>
                  <a:rPr lang="zh-TW" altLang="en-US" sz="7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            </a:t>
                </a:r>
                <a:r>
                  <a:rPr lang="en-US" altLang="zh-TW" sz="7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 ↓</a:t>
                </a:r>
                <a:r>
                  <a:rPr lang="en-US" altLang="zh-TW" sz="700" b="1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7.3</a:t>
                </a:r>
                <a:r>
                  <a:rPr lang="zh-TW" altLang="en-US" sz="7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脂肪</a:t>
                </a:r>
                <a:r>
                  <a:rPr lang="en-US" altLang="zh-TW" sz="7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fat%</a:t>
                </a:r>
              </a:p>
              <a:p>
                <a:pPr algn="r" defTabSz="457200"/>
                <a:r>
                  <a:rPr lang="en-US" altLang="zh-TW" sz="7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               </a:t>
                </a:r>
                <a:r>
                  <a:rPr lang="zh-TW" altLang="en-US" sz="7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           </a:t>
                </a:r>
                <a:r>
                  <a:rPr lang="en-US" altLang="zh-TW" sz="7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 ↓</a:t>
                </a:r>
                <a:r>
                  <a:rPr lang="en-US" altLang="zh-TW" sz="700" b="1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7.5</a:t>
                </a:r>
                <a:r>
                  <a:rPr lang="zh-TW" altLang="en-US" sz="7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吋腰圍</a:t>
                </a:r>
                <a:r>
                  <a:rPr lang="en-US" altLang="zh-TW" sz="7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/>
                </a:r>
                <a:br>
                  <a:rPr lang="en-US" altLang="zh-TW" sz="7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</a:br>
                <a:r>
                  <a:rPr lang="en-US" altLang="zh-TW" sz="7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waistline inch</a:t>
                </a:r>
                <a:endParaRPr lang="en-US" sz="7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grpSp>
            <p:nvGrpSpPr>
              <p:cNvPr id="78" name="Group 77"/>
              <p:cNvGrpSpPr/>
              <p:nvPr/>
            </p:nvGrpSpPr>
            <p:grpSpPr>
              <a:xfrm>
                <a:off x="5333905" y="8928346"/>
                <a:ext cx="790815" cy="570161"/>
                <a:chOff x="132657" y="3742370"/>
                <a:chExt cx="518839" cy="374072"/>
              </a:xfrm>
            </p:grpSpPr>
            <p:sp>
              <p:nvSpPr>
                <p:cNvPr id="85" name="Oval 84"/>
                <p:cNvSpPr/>
                <p:nvPr/>
              </p:nvSpPr>
              <p:spPr>
                <a:xfrm>
                  <a:off x="200245" y="3742370"/>
                  <a:ext cx="374073" cy="374072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132657" y="3808252"/>
                  <a:ext cx="518839" cy="2349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/>
                  <a:r>
                    <a:rPr lang="zh-TW" altLang="en-US" sz="110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Heiti TC Light"/>
                      <a:cs typeface="Calibri"/>
                    </a:rPr>
                    <a:t>季軍</a:t>
                  </a:r>
                  <a:endParaRPr lang="en-US" sz="11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sp>
            <p:nvSpPr>
              <p:cNvPr id="79" name="Pentagon 78"/>
              <p:cNvSpPr/>
              <p:nvPr/>
            </p:nvSpPr>
            <p:spPr>
              <a:xfrm>
                <a:off x="2667000" y="9082881"/>
                <a:ext cx="2514505" cy="1068774"/>
              </a:xfrm>
              <a:prstGeom prst="homePlate">
                <a:avLst/>
              </a:prstGeom>
              <a:gradFill>
                <a:gsLst>
                  <a:gs pos="0">
                    <a:schemeClr val="accent1">
                      <a:lumMod val="75000"/>
                    </a:schemeClr>
                  </a:gs>
                  <a:gs pos="71000">
                    <a:schemeClr val="accent5">
                      <a:lumMod val="75000"/>
                    </a:schemeClr>
                  </a:gs>
                  <a:gs pos="94000">
                    <a:schemeClr val="bg1">
                      <a:lumMod val="65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US">
                  <a:solidFill>
                    <a:prstClr val="white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grpSp>
            <p:nvGrpSpPr>
              <p:cNvPr id="80" name="Group 79"/>
              <p:cNvGrpSpPr/>
              <p:nvPr/>
            </p:nvGrpSpPr>
            <p:grpSpPr>
              <a:xfrm>
                <a:off x="2699917" y="9312482"/>
                <a:ext cx="790815" cy="684799"/>
                <a:chOff x="2699917" y="9312482"/>
                <a:chExt cx="790815" cy="684799"/>
              </a:xfrm>
            </p:grpSpPr>
            <p:sp>
              <p:nvSpPr>
                <p:cNvPr id="83" name="Oval 82"/>
                <p:cNvSpPr/>
                <p:nvPr/>
              </p:nvSpPr>
              <p:spPr>
                <a:xfrm>
                  <a:off x="2744105" y="9312482"/>
                  <a:ext cx="684800" cy="684799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952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US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endParaRP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2699917" y="9444770"/>
                  <a:ext cx="790815" cy="4212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457200"/>
                  <a:r>
                    <a:rPr lang="zh-TW" altLang="en-US" sz="1400" dirty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Heiti TC Light"/>
                      <a:cs typeface="Calibri"/>
                    </a:rPr>
                    <a:t>冠</a:t>
                  </a:r>
                  <a:r>
                    <a:rPr lang="zh-TW" altLang="en-US" sz="1400" dirty="0" smtClean="0"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/>
                      <a:ea typeface="Heiti TC Light"/>
                      <a:cs typeface="Calibri"/>
                    </a:rPr>
                    <a:t>軍</a:t>
                  </a:r>
                  <a:endParaRPr lang="en-US" sz="14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Heiti TC Light"/>
                    <a:cs typeface="Calibri"/>
                  </a:endParaRPr>
                </a:p>
              </p:txBody>
            </p:sp>
          </p:grpSp>
          <p:sp>
            <p:nvSpPr>
              <p:cNvPr id="81" name="Rectangle 80"/>
              <p:cNvSpPr/>
              <p:nvPr/>
            </p:nvSpPr>
            <p:spPr>
              <a:xfrm>
                <a:off x="1712598" y="9075359"/>
                <a:ext cx="3026187" cy="10531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defTabSz="457200"/>
                <a:r>
                  <a:rPr lang="zh-TW" altLang="en-US" sz="1200" b="1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陳國澤 </a:t>
                </a:r>
                <a:r>
                  <a:rPr lang="en-US" altLang="zh-TW" sz="1200" b="1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KC</a:t>
                </a:r>
                <a:r>
                  <a:rPr lang="zh-TW" altLang="en-US" sz="1000" b="1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 </a:t>
                </a:r>
                <a:endParaRPr lang="en-US" altLang="zh-TW" sz="1000" b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endParaRPr>
              </a:p>
              <a:p>
                <a:pPr algn="r" defTabSz="457200"/>
                <a:r>
                  <a:rPr lang="en-US" altLang="zh-TW" sz="8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                           ↓</a:t>
                </a:r>
                <a:r>
                  <a:rPr lang="en-US" altLang="zh-TW" sz="800" b="1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35.6</a:t>
                </a:r>
                <a:r>
                  <a:rPr lang="zh-TW" altLang="en-US" sz="8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磅</a:t>
                </a:r>
                <a:r>
                  <a:rPr lang="en-US" altLang="zh-TW" sz="800" dirty="0" err="1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lbs</a:t>
                </a:r>
                <a:endParaRPr lang="en-US" sz="8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endParaRPr>
              </a:p>
              <a:p>
                <a:pPr algn="r" defTabSz="457200"/>
                <a:r>
                  <a:rPr lang="en-US" altLang="zh-TW" sz="8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                    ↓13.6%</a:t>
                </a:r>
                <a:r>
                  <a:rPr lang="zh-TW" altLang="en-US" sz="8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脂肪</a:t>
                </a:r>
                <a:r>
                  <a:rPr lang="en-US" altLang="zh-TW" sz="800" dirty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 </a:t>
                </a:r>
                <a:r>
                  <a:rPr lang="en-US" altLang="zh-TW" sz="8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fat%</a:t>
                </a:r>
              </a:p>
              <a:p>
                <a:pPr algn="r" defTabSz="457200"/>
                <a:r>
                  <a:rPr lang="en-US" altLang="zh-TW" sz="8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 ↓ 9.5</a:t>
                </a:r>
                <a:r>
                  <a:rPr lang="zh-TW" altLang="en-US" sz="8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吋腰圍</a:t>
                </a:r>
                <a:endParaRPr lang="en-US" altLang="zh-TW" sz="8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endParaRPr>
              </a:p>
              <a:p>
                <a:pPr algn="r" defTabSz="457200"/>
                <a:r>
                  <a:rPr lang="en-US" sz="800" dirty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w</a:t>
                </a:r>
                <a:r>
                  <a:rPr lang="en-US" sz="800" dirty="0" smtClean="0">
                    <a:solidFill>
                      <a:prstClr val="white"/>
                    </a:solidFill>
                    <a:latin typeface="Calibri"/>
                    <a:ea typeface="Heiti TC Light"/>
                    <a:cs typeface="Calibri"/>
                  </a:rPr>
                  <a:t>aistline inch</a:t>
                </a:r>
                <a:endParaRPr lang="en-US" sz="800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</p:grpSp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099"/>
            <a:stretch/>
          </p:blipFill>
          <p:spPr>
            <a:xfrm>
              <a:off x="764324" y="5862881"/>
              <a:ext cx="1059941" cy="2547300"/>
            </a:xfrm>
            <a:prstGeom prst="rect">
              <a:avLst/>
            </a:prstGeom>
          </p:spPr>
        </p:pic>
      </p:grpSp>
      <p:sp>
        <p:nvSpPr>
          <p:cNvPr id="89" name="Rectangle 88"/>
          <p:cNvSpPr/>
          <p:nvPr/>
        </p:nvSpPr>
        <p:spPr>
          <a:xfrm>
            <a:off x="1838325" y="3608682"/>
            <a:ext cx="1602135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zh-TW" altLang="en-US" sz="9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周安琪 </a:t>
            </a:r>
            <a:r>
              <a:rPr lang="en-US" altLang="zh-TW" sz="9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Angel</a:t>
            </a:r>
            <a:r>
              <a:rPr lang="zh-TW" altLang="en-US" sz="7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</a:t>
            </a:r>
            <a:endParaRPr lang="en-US" altLang="zh-TW" sz="700" b="1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algn="r" defTabSz="457200"/>
            <a:r>
              <a:rPr lang="en-US" altLang="zh-TW" sz="7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                         ↓</a:t>
            </a:r>
            <a:r>
              <a:rPr lang="en-US" altLang="zh-TW" sz="7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26.4</a:t>
            </a:r>
            <a:r>
              <a:rPr lang="zh-TW" altLang="en-US" sz="7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磅</a:t>
            </a:r>
            <a:r>
              <a:rPr lang="en-US" altLang="zh-TW" sz="700" dirty="0" err="1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lbs</a:t>
            </a:r>
            <a:endParaRPr lang="en-US" sz="7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  <a:p>
            <a:pPr algn="r" defTabSz="457200"/>
            <a:r>
              <a:rPr lang="en-US" altLang="zh-TW" sz="7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                       ↓</a:t>
            </a:r>
            <a:r>
              <a:rPr lang="en-US" altLang="zh-TW" sz="7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8.3</a:t>
            </a:r>
            <a:r>
              <a:rPr lang="zh-TW" altLang="en-US" sz="7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脂肪 </a:t>
            </a:r>
            <a:r>
              <a:rPr lang="en-US" altLang="zh-TW" sz="7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f</a:t>
            </a:r>
            <a:r>
              <a:rPr lang="en-US" altLang="zh-TW" sz="7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at%</a:t>
            </a:r>
          </a:p>
          <a:p>
            <a:pPr algn="r" defTabSz="457200"/>
            <a:r>
              <a:rPr lang="en-US" altLang="zh-TW" sz="7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     ↓</a:t>
            </a:r>
            <a:r>
              <a:rPr lang="en-US" altLang="zh-TW" sz="7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8.0</a:t>
            </a:r>
            <a:r>
              <a:rPr lang="zh-TW" altLang="en-US" sz="7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吋腰圍 </a:t>
            </a:r>
            <a:r>
              <a:rPr lang="en-US" altLang="zh-TW" sz="7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7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7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w</a:t>
            </a:r>
            <a:r>
              <a:rPr lang="en-US" altLang="zh-TW" sz="7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aistline inch</a:t>
            </a:r>
            <a:endParaRPr lang="en-US" sz="7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83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LS SLIDE 24-0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95"/>
          <a:stretch/>
        </p:blipFill>
        <p:spPr>
          <a:xfrm>
            <a:off x="0" y="1"/>
            <a:ext cx="9144000" cy="5162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1733550"/>
            <a:ext cx="4953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CA" sz="34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34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市</a:t>
            </a:r>
            <a:r>
              <a:rPr lang="zh-TW" altLang="en-US" sz="34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場推廣策略</a:t>
            </a:r>
            <a:endParaRPr lang="en-CA" sz="34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780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48200" y="1733550"/>
            <a:ext cx="4114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CURRICULUM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Overview</a:t>
            </a: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Day 1 &amp; Day 2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Training</a:t>
            </a:r>
            <a:endParaRPr lang="en-US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Coach</a:t>
            </a:r>
            <a:endParaRPr lang="en-US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Certified 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Coach</a:t>
            </a:r>
          </a:p>
          <a:p>
            <a:pPr marL="285750" indent="-28575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Certified 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Trainer</a:t>
            </a:r>
            <a:endParaRPr lang="en-US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8200" y="1047750"/>
            <a:ext cx="38777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CA" sz="3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3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SALES STRATEGY</a:t>
            </a:r>
            <a:endParaRPr lang="en-US" sz="30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1072575"/>
            <a:ext cx="3429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CA" sz="32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32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市</a:t>
            </a:r>
            <a:r>
              <a:rPr lang="zh-TW" altLang="en-US" sz="32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場銷售策略</a:t>
            </a:r>
            <a:endParaRPr lang="en-US" sz="32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1733550"/>
            <a:ext cx="312420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課程</a:t>
            </a:r>
            <a:endParaRPr lang="en-CA" altLang="zh-TW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概覽</a:t>
            </a:r>
            <a:endParaRPr lang="en-CA" altLang="zh-TW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Day 1 &amp; Day 2 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訓練</a:t>
            </a:r>
            <a:endParaRPr lang="en-US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教練</a:t>
            </a:r>
            <a:endParaRPr lang="en-US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授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證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教練</a:t>
            </a:r>
            <a:endParaRPr lang="en-CA" altLang="zh-TW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 defTabSz="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授證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訓練員</a:t>
            </a:r>
            <a:endParaRPr lang="en-US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829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819150"/>
            <a:ext cx="4419600" cy="6111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31C34"/>
                </a:solidFill>
                <a:latin typeface="+mj-lt"/>
                <a:ea typeface="+mj-ea"/>
                <a:cs typeface="Century Gothic"/>
              </a:defRPr>
            </a:lvl1pPr>
          </a:lstStyle>
          <a:p>
            <a:pPr algn="ctr"/>
            <a:r>
              <a:rPr lang="en-US" b="1" dirty="0" smtClean="0">
                <a:latin typeface="Calibri"/>
                <a:ea typeface="Heiti TC Light"/>
                <a:cs typeface="Calibri"/>
              </a:rPr>
              <a:t>TLS</a:t>
            </a:r>
            <a:r>
              <a:rPr lang="en-US" altLang="zh-TW" b="1" baseline="30000" dirty="0">
                <a:latin typeface="Calibri"/>
                <a:ea typeface="Heiti TC Light"/>
                <a:cs typeface="Calibri"/>
              </a:rPr>
              <a:t>®</a:t>
            </a:r>
            <a:r>
              <a:rPr lang="zh-TW" altLang="en-US" b="1" dirty="0" smtClean="0">
                <a:latin typeface="Calibri"/>
                <a:ea typeface="Heiti TC Light"/>
                <a:cs typeface="Calibri"/>
              </a:rPr>
              <a:t>教練</a:t>
            </a:r>
            <a:r>
              <a:rPr lang="zh-TW" altLang="en-US" b="1" dirty="0">
                <a:latin typeface="Calibri"/>
                <a:ea typeface="Heiti TC Light"/>
                <a:cs typeface="Calibri"/>
              </a:rPr>
              <a:t>條</a:t>
            </a:r>
            <a:r>
              <a:rPr lang="zh-TW" altLang="en-US" b="1" dirty="0" smtClean="0">
                <a:latin typeface="Calibri"/>
                <a:ea typeface="Heiti TC Light"/>
                <a:cs typeface="Calibri"/>
              </a:rPr>
              <a:t>款</a:t>
            </a:r>
            <a:endParaRPr lang="en-US" sz="28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1850469"/>
            <a:ext cx="443450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 CORE</a:t>
            </a:r>
            <a:r>
              <a:rPr lang="zh-TW" alt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高效修身配方零售利潤為</a:t>
            </a:r>
            <a:r>
              <a:rPr lang="zh-TW" alt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港</a:t>
            </a:r>
            <a:r>
              <a:rPr lang="en-US" altLang="zh-TW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125</a:t>
            </a:r>
            <a:r>
              <a:rPr 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  </a:t>
            </a:r>
            <a:endParaRPr lang="en-US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10</a:t>
            </a:r>
            <a:r>
              <a:rPr lang="zh-TW" alt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位顧客</a:t>
            </a:r>
            <a:r>
              <a:rPr 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= </a:t>
            </a:r>
            <a:r>
              <a:rPr lang="zh-TW" alt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每月</a:t>
            </a:r>
            <a:r>
              <a:rPr lang="en-US" u="sng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$1250</a:t>
            </a:r>
            <a:r>
              <a:rPr lang="zh-TW" alt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港元零售利</a:t>
            </a:r>
            <a:r>
              <a:rPr lang="zh-TW" alt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潤</a:t>
            </a:r>
            <a:endParaRPr lang="en-CA" altLang="zh-TW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lvl="1" defTabSz="457200"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defTabSz="457200"/>
            <a:r>
              <a:rPr lang="en-US" altLang="zh-TW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Isotonix</a:t>
            </a:r>
            <a:r>
              <a:rPr lang="zh-TW" alt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綜合維他</a:t>
            </a:r>
            <a:r>
              <a:rPr lang="zh-TW" alt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命零售利潤</a:t>
            </a:r>
            <a:r>
              <a:rPr lang="zh-TW" alt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為港</a:t>
            </a:r>
            <a:r>
              <a:rPr lang="zh-TW" alt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元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$105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10</a:t>
            </a:r>
            <a:r>
              <a:rPr lang="zh-TW" altLang="en-US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位顧客</a:t>
            </a:r>
            <a:r>
              <a:rPr lang="en-US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 = </a:t>
            </a:r>
            <a:r>
              <a:rPr lang="zh-TW" altLang="en-US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每月</a:t>
            </a:r>
            <a:r>
              <a:rPr lang="en-US" altLang="zh-TW" u="sng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</a:t>
            </a:r>
            <a:r>
              <a:rPr lang="en-US" altLang="zh-TW" u="sng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1050</a:t>
            </a:r>
            <a:r>
              <a:rPr lang="zh-TW" alt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港</a:t>
            </a:r>
            <a:r>
              <a:rPr lang="zh-TW" alt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元零售利</a:t>
            </a:r>
            <a:r>
              <a:rPr lang="zh-TW" alt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潤</a:t>
            </a:r>
            <a:endParaRPr lang="en-CA" altLang="zh-TW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lvl="1" defTabSz="457200">
              <a:buFont typeface="Arial" charset="0"/>
              <a:buChar char="•"/>
            </a:pPr>
            <a:endParaRPr lang="en-US" altLang="zh-TW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defTabSz="457200"/>
            <a:r>
              <a:rPr lang="zh-TW" altLang="en-US" sz="22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總零售利潤：每</a:t>
            </a:r>
            <a:r>
              <a:rPr lang="zh-TW" altLang="en-US" sz="22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月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港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元</a:t>
            </a:r>
            <a:r>
              <a:rPr lang="en-US" altLang="zh-TW" sz="2200" u="sng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$2300</a:t>
            </a:r>
            <a:endParaRPr lang="en-US" altLang="zh-TW" sz="2200" dirty="0">
              <a:solidFill>
                <a:srgbClr val="00B0F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48200" y="1885950"/>
            <a:ext cx="4495800" cy="25209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2pPr>
            <a:lvl3pPr marL="1371600" indent="-457200" algn="l" defTabSz="457200" rtl="0" eaLnBrk="1" latinLnBrk="0" hangingPunct="1">
              <a:spcBef>
                <a:spcPct val="20000"/>
              </a:spcBef>
              <a:buFont typeface="+mj-lt"/>
              <a:buAutoNum type="arabicParenR"/>
              <a:defRPr sz="18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Font typeface="+mj-lt"/>
              <a:buAutoNum type="alphaLcPeriod"/>
              <a:defRPr sz="16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+mj-lt"/>
              <a:buAutoNum type="romanUcPeriod"/>
              <a:defRPr sz="14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Retail profit on TLS CORE is $125  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10 clients = </a:t>
            </a:r>
            <a:r>
              <a:rPr lang="en-US" sz="1800" u="sng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HK$1250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 retail profit/month</a:t>
            </a:r>
          </a:p>
          <a:p>
            <a:pPr marL="0" indent="0">
              <a:buFont typeface="Arial"/>
              <a:buNone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Retail profit on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Isotonix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Multivitamin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is $105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10 clients = </a:t>
            </a:r>
            <a:r>
              <a:rPr lang="en-US" sz="1800" u="sng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HK$1050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 retail profit/month</a:t>
            </a:r>
          </a:p>
          <a:p>
            <a:pPr lvl="1">
              <a:buFont typeface="Arial" charset="0"/>
              <a:buChar char="•"/>
            </a:pPr>
            <a:endParaRPr lang="en-US" sz="900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0" indent="0">
              <a:buFont typeface="Arial"/>
              <a:buNone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Total Retail Profit: </a:t>
            </a:r>
            <a:r>
              <a:rPr lang="en-US" sz="2000" u="sng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HK$2300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per month</a:t>
            </a:r>
            <a:endParaRPr lang="en-US" sz="20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2" name="Rectangle 414"/>
          <p:cNvSpPr>
            <a:spLocks noChangeArrowheads="1"/>
          </p:cNvSpPr>
          <p:nvPr/>
        </p:nvSpPr>
        <p:spPr bwMode="auto">
          <a:xfrm>
            <a:off x="4570560" y="1276350"/>
            <a:ext cx="457344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/>
          <a:p>
            <a:pPr algn="ctr"/>
            <a:r>
              <a:rPr lang="en-US" altLang="ja-JP" sz="2800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Base 10 </a:t>
            </a:r>
            <a:r>
              <a:rPr lang="en-US" altLang="ja-JP" sz="2800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Seven Strong</a:t>
            </a:r>
            <a:endParaRPr lang="en-US" altLang="zh-CN" sz="2800" b="1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95800" y="817563"/>
            <a:ext cx="4648201" cy="61118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31C34"/>
                </a:solidFill>
                <a:latin typeface="+mj-lt"/>
                <a:ea typeface="+mj-ea"/>
                <a:cs typeface="Century Gothic"/>
              </a:defRPr>
            </a:lvl1pPr>
          </a:lstStyle>
          <a:p>
            <a:pPr algn="ctr"/>
            <a:r>
              <a:rPr lang="en-CA" altLang="zh-TW" b="1" dirty="0" smtClean="0">
                <a:latin typeface="Calibri"/>
                <a:ea typeface="Heiti TC Light"/>
                <a:cs typeface="Calibri"/>
              </a:rPr>
              <a:t>TLS® Coach Terms</a:t>
            </a:r>
            <a:endParaRPr lang="en-US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Rectangle 414"/>
          <p:cNvSpPr>
            <a:spLocks noChangeArrowheads="1"/>
          </p:cNvSpPr>
          <p:nvPr/>
        </p:nvSpPr>
        <p:spPr bwMode="auto">
          <a:xfrm>
            <a:off x="3175" y="1352550"/>
            <a:ext cx="441642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/>
          <a:p>
            <a:pPr algn="ctr"/>
            <a:r>
              <a:rPr lang="zh-TW" altLang="en-US" sz="2600" b="1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基本十  七人</a:t>
            </a:r>
            <a:r>
              <a:rPr lang="zh-TW" altLang="en-US" sz="2600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強</a:t>
            </a:r>
            <a:endParaRPr lang="en-US" altLang="zh-CN" sz="2800" b="1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644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TLS_PPGraphics_1Month_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3" b="19051"/>
          <a:stretch>
            <a:fillRect/>
          </a:stretch>
        </p:blipFill>
        <p:spPr bwMode="auto">
          <a:xfrm>
            <a:off x="118479" y="1107514"/>
            <a:ext cx="4419600" cy="319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0" y="647402"/>
            <a:ext cx="44958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zh-TW" altLang="en-US" sz="20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你和</a:t>
            </a:r>
            <a:r>
              <a:rPr lang="en-US" sz="20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6</a:t>
            </a:r>
            <a:r>
              <a:rPr lang="zh-TW" altLang="en-US" sz="20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位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教練</a:t>
            </a:r>
            <a:endParaRPr lang="en-US" altLang="zh-TW" sz="20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10</a:t>
            </a:r>
            <a:r>
              <a:rPr lang="zh-TW" altLang="en-US" sz="20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位顧客，每位使</a:t>
            </a:r>
            <a:r>
              <a:rPr lang="zh-TW" alt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用</a:t>
            </a:r>
            <a:r>
              <a:rPr lang="en-US" altLang="zh-TW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TLS 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CORE</a:t>
            </a:r>
            <a:r>
              <a:rPr lang="zh-TW" altLang="en-US" sz="20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高效修</a:t>
            </a:r>
            <a:r>
              <a:rPr lang="zh-TW" alt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身配</a:t>
            </a:r>
            <a:r>
              <a:rPr lang="zh-TW" altLang="en-US" sz="2000" dirty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方</a:t>
            </a:r>
            <a:r>
              <a:rPr lang="zh-TW" alt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和</a:t>
            </a:r>
            <a:r>
              <a:rPr lang="en-US" altLang="zh-TW" sz="2000" dirty="0" err="1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Isotonix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綜合維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他命</a:t>
            </a:r>
            <a:endParaRPr lang="en-US" altLang="zh-TW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zh-TW" alt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一個月後，每邊組織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BV: 2,380 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港元</a:t>
            </a:r>
            <a:r>
              <a:rPr lang="en-US" altLang="zh-TW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$2,300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佣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金及港元</a:t>
            </a:r>
            <a:r>
              <a:rPr lang="en-US" altLang="zh-TW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$2,300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零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售利潤</a:t>
            </a:r>
            <a:endParaRPr lang="en-US" sz="2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0" y="2640095"/>
            <a:ext cx="4343398" cy="1989055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2pPr>
            <a:lvl3pPr marL="1371600" indent="-457200" algn="l" defTabSz="457200" rtl="0" eaLnBrk="1" latinLnBrk="0" hangingPunct="1">
              <a:spcBef>
                <a:spcPct val="20000"/>
              </a:spcBef>
              <a:buFont typeface="+mj-lt"/>
              <a:buAutoNum type="arabicParenR"/>
              <a:defRPr sz="18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Font typeface="+mj-lt"/>
              <a:buAutoNum type="alphaLcPeriod"/>
              <a:defRPr sz="16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+mj-lt"/>
              <a:buAutoNum type="romanUcPeriod"/>
              <a:defRPr sz="14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You and 6 TLS® coaches</a:t>
            </a:r>
          </a:p>
          <a:p>
            <a:pPr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10 clients, each using TLS CORE and </a:t>
            </a:r>
            <a:r>
              <a:rPr lang="en-US" sz="1800" dirty="0" err="1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Isotonix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 Multivitamin </a:t>
            </a:r>
            <a:endParaRPr lang="en-US" sz="1800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>
              <a:defRPr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BV 2,380 per side after one month  </a:t>
            </a:r>
          </a:p>
          <a:p>
            <a:pPr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HK$2,300 commission &amp; HK$2,300 retail profit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43433" y="2013637"/>
            <a:ext cx="10237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altLang="zh-TW" sz="1200" b="1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2380 BV</a:t>
            </a:r>
            <a:endParaRPr lang="zh-TW" altLang="en-US" sz="1200" b="1" dirty="0" smtClean="0">
              <a:solidFill>
                <a:srgbClr val="1F497D">
                  <a:lumMod val="75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5800" y="2013637"/>
            <a:ext cx="838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CA" altLang="zh-TW" sz="1200" b="1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2380 BV</a:t>
            </a:r>
            <a:endParaRPr lang="zh-TW" altLang="en-US" sz="1200" b="1" dirty="0" smtClean="0">
              <a:solidFill>
                <a:srgbClr val="1F497D">
                  <a:lumMod val="75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68217" y="2275248"/>
            <a:ext cx="734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1200" b="1" dirty="0">
                <a:solidFill>
                  <a:srgbClr val="1F497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第</a:t>
            </a:r>
            <a:r>
              <a:rPr lang="en-US" altLang="zh-TW" sz="1200" b="1" dirty="0">
                <a:solidFill>
                  <a:srgbClr val="1F497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1</a:t>
            </a:r>
            <a:r>
              <a:rPr lang="zh-TW" altLang="en-US" sz="1200" b="1" dirty="0">
                <a:solidFill>
                  <a:srgbClr val="1F497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個月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28600" y="3923847"/>
            <a:ext cx="838200" cy="2481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595 BV</a:t>
            </a:r>
            <a:endParaRPr lang="en-US" sz="16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05200" y="3943350"/>
            <a:ext cx="838200" cy="2481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595 BV</a:t>
            </a:r>
            <a:endParaRPr lang="en-US" sz="16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438400" y="3943350"/>
            <a:ext cx="838200" cy="2481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595 BV</a:t>
            </a:r>
            <a:endParaRPr lang="en-US" sz="16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295400" y="3943350"/>
            <a:ext cx="838200" cy="2481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595 BV</a:t>
            </a:r>
            <a:endParaRPr lang="en-US" sz="16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85800" y="2952750"/>
            <a:ext cx="990600" cy="2481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1,785 BV</a:t>
            </a:r>
            <a:endParaRPr lang="en-US" sz="16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95600" y="2952750"/>
            <a:ext cx="990600" cy="2481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1,785 BV</a:t>
            </a:r>
            <a:endParaRPr lang="en-US" sz="16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9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LS SLIDE 1-0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12"/>
          <a:stretch/>
        </p:blipFill>
        <p:spPr>
          <a:xfrm>
            <a:off x="-76200" y="-19050"/>
            <a:ext cx="9220200" cy="5162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1733551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3200" u="sng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US" altLang="zh-TW" sz="3200" b="1" u="sng" baseline="30000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3200" u="sng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健康生活纖營計劃</a:t>
            </a:r>
          </a:p>
        </p:txBody>
      </p:sp>
    </p:spTree>
    <p:extLst>
      <p:ext uri="{BB962C8B-B14F-4D97-AF65-F5344CB8AC3E}">
        <p14:creationId xmlns:p14="http://schemas.microsoft.com/office/powerpoint/2010/main" val="17013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TLS_PPGraphics_2Month_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5" b="17329"/>
          <a:stretch>
            <a:fillRect/>
          </a:stretch>
        </p:blipFill>
        <p:spPr bwMode="auto">
          <a:xfrm>
            <a:off x="119064" y="1135062"/>
            <a:ext cx="4452936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267202" y="895350"/>
            <a:ext cx="4571999" cy="17414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2pPr>
            <a:lvl3pPr marL="1371600" indent="-457200" algn="l" defTabSz="457200" rtl="0" eaLnBrk="1" latinLnBrk="0" hangingPunct="1">
              <a:spcBef>
                <a:spcPct val="20000"/>
              </a:spcBef>
              <a:buFont typeface="+mj-lt"/>
              <a:buAutoNum type="arabicParenR"/>
              <a:defRPr sz="18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Font typeface="+mj-lt"/>
              <a:buAutoNum type="alphaLcPeriod"/>
              <a:defRPr sz="16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+mj-lt"/>
              <a:buAutoNum type="romanUcPeriod"/>
              <a:defRPr sz="14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charset="0"/>
              <a:buChar char="•"/>
            </a:pPr>
            <a:r>
              <a:rPr lang="zh-TW" alt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根據</a:t>
            </a:r>
            <a:r>
              <a:rPr lang="en-US" altLang="zh-TW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10</a:t>
            </a:r>
            <a:r>
              <a:rPr lang="zh-TW" alt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位顧客重複購買該兩項產品計算，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BV</a:t>
            </a:r>
            <a:r>
              <a:rPr lang="zh-TW" alt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將累積至每邊組織</a:t>
            </a:r>
            <a:r>
              <a:rPr 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4,760</a:t>
            </a:r>
          </a:p>
          <a:p>
            <a:pPr lvl="1">
              <a:buFont typeface="Arial" charset="0"/>
              <a:buChar char="•"/>
            </a:pPr>
            <a:r>
              <a:rPr lang="zh-TW" altLang="en-US" sz="2000" b="1" dirty="0">
                <a:latin typeface="Calibri"/>
                <a:ea typeface="Heiti TC Light"/>
                <a:cs typeface="Calibri"/>
              </a:rPr>
              <a:t>港元</a:t>
            </a:r>
            <a:r>
              <a:rPr lang="en-US" altLang="zh-TW" sz="2000" b="1" dirty="0" smtClean="0">
                <a:latin typeface="Calibri"/>
                <a:ea typeface="Heiti TC Light"/>
                <a:cs typeface="Calibri"/>
              </a:rPr>
              <a:t>$4,600</a:t>
            </a:r>
            <a:r>
              <a:rPr lang="zh-TW" altLang="en-US" sz="2000" b="1" dirty="0" smtClean="0">
                <a:latin typeface="Calibri"/>
                <a:ea typeface="Heiti TC Light"/>
                <a:cs typeface="Calibri"/>
              </a:rPr>
              <a:t>佣金及</a:t>
            </a:r>
            <a:r>
              <a:rPr lang="en-US" altLang="zh-TW" sz="2000" b="1" dirty="0" smtClean="0">
                <a:latin typeface="Calibri"/>
                <a:ea typeface="Heiti TC Light"/>
                <a:cs typeface="Calibri"/>
              </a:rPr>
              <a:t>$2,300</a:t>
            </a:r>
            <a:r>
              <a:rPr lang="zh-TW" altLang="en-US" sz="2000" b="1" dirty="0" smtClean="0">
                <a:latin typeface="Calibri"/>
                <a:ea typeface="Heiti TC Light"/>
                <a:cs typeface="Calibri"/>
              </a:rPr>
              <a:t>港元零售利潤</a:t>
            </a:r>
            <a:endParaRPr lang="en-US" sz="2000" b="1" dirty="0">
              <a:latin typeface="Calibri"/>
              <a:ea typeface="Heiti TC Light"/>
              <a:cs typeface="Calibri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67202" y="2800350"/>
            <a:ext cx="4572001" cy="155998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2pPr>
            <a:lvl3pPr marL="1371600" indent="-457200" algn="l" defTabSz="457200" rtl="0" eaLnBrk="1" latinLnBrk="0" hangingPunct="1">
              <a:spcBef>
                <a:spcPct val="20000"/>
              </a:spcBef>
              <a:buFont typeface="+mj-lt"/>
              <a:buAutoNum type="arabicParenR"/>
              <a:defRPr sz="18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Font typeface="+mj-lt"/>
              <a:buAutoNum type="alphaLcPeriod"/>
              <a:defRPr sz="16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+mj-lt"/>
              <a:buAutoNum type="romanUcPeriod"/>
              <a:defRPr sz="14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BV will accrue to 4,760 per side of your business based on 10 clients reordering the same 2 products</a:t>
            </a:r>
          </a:p>
          <a:p>
            <a:pPr lvl="1">
              <a:buFont typeface="Arial" charset="0"/>
              <a:buChar char="•"/>
            </a:pPr>
            <a:r>
              <a:rPr lang="en-US" sz="1800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HK$4,600 commission and HK$2,300 retail profit</a:t>
            </a:r>
            <a:endParaRPr lang="en-US" sz="1800" b="1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97738" y="3816701"/>
            <a:ext cx="6750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59 BV</a:t>
            </a:r>
            <a:endParaRPr lang="zh-TW" altLang="en-US" sz="10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5525" y="4443740"/>
            <a:ext cx="675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590</a:t>
            </a:r>
            <a:r>
              <a:rPr lang="en-US" altLang="zh-TW" sz="10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 BV</a:t>
            </a:r>
            <a:endParaRPr lang="zh-TW" altLang="en-US" sz="10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92125" y="3808981"/>
            <a:ext cx="6750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590 BV</a:t>
            </a:r>
            <a:endParaRPr lang="zh-TW" altLang="en-US" sz="10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267000" y="1923893"/>
            <a:ext cx="924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altLang="zh-TW" sz="1200" b="1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2380 BV</a:t>
            </a:r>
            <a:endParaRPr lang="zh-TW" altLang="en-US" sz="1200" b="1" dirty="0" smtClean="0">
              <a:solidFill>
                <a:srgbClr val="1F497D">
                  <a:lumMod val="75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62000" y="1923893"/>
            <a:ext cx="7664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CA" altLang="zh-TW" sz="1200" b="1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2380 BV</a:t>
            </a:r>
            <a:endParaRPr lang="zh-TW" altLang="en-US" sz="1200" b="1" dirty="0" smtClean="0">
              <a:solidFill>
                <a:srgbClr val="1F497D">
                  <a:lumMod val="75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67000" y="1644339"/>
            <a:ext cx="9240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altLang="zh-TW" sz="1200" b="1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4760 BV</a:t>
            </a:r>
            <a:endParaRPr lang="zh-TW" altLang="en-US" sz="1200" b="1" dirty="0" smtClean="0">
              <a:solidFill>
                <a:srgbClr val="1F497D">
                  <a:lumMod val="75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62000" y="1645130"/>
            <a:ext cx="7664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CA" altLang="zh-TW" sz="1200" b="1" dirty="0" smtClean="0">
                <a:solidFill>
                  <a:srgbClr val="1F497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4760 BV</a:t>
            </a:r>
            <a:endParaRPr lang="zh-TW" altLang="en-US" sz="1200" b="1" dirty="0" smtClean="0">
              <a:solidFill>
                <a:srgbClr val="1F497D">
                  <a:lumMod val="75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32040" y="2079887"/>
            <a:ext cx="813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1200" b="1" dirty="0">
                <a:solidFill>
                  <a:srgbClr val="1F497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第</a:t>
            </a:r>
            <a:r>
              <a:rPr lang="en-US" altLang="zh-TW" sz="1200" b="1" dirty="0">
                <a:solidFill>
                  <a:srgbClr val="1F497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2</a:t>
            </a:r>
            <a:r>
              <a:rPr lang="zh-TW" altLang="en-US" sz="1200" b="1" dirty="0">
                <a:solidFill>
                  <a:srgbClr val="1F497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個月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28600" y="3847647"/>
            <a:ext cx="838200" cy="2481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595 BV</a:t>
            </a:r>
            <a:endParaRPr lang="en-US" sz="16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28600" y="3562350"/>
            <a:ext cx="838200" cy="248103"/>
          </a:xfrm>
          <a:prstGeom prst="roundRect">
            <a:avLst/>
          </a:prstGeom>
          <a:solidFill>
            <a:srgbClr val="0ECB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1190 BV</a:t>
            </a:r>
            <a:endParaRPr lang="en-US" sz="1400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95400" y="3562350"/>
            <a:ext cx="838200" cy="533400"/>
            <a:chOff x="1295400" y="3562350"/>
            <a:chExt cx="838200" cy="533400"/>
          </a:xfrm>
        </p:grpSpPr>
        <p:sp>
          <p:nvSpPr>
            <p:cNvPr id="37" name="Rounded Rectangle 36"/>
            <p:cNvSpPr/>
            <p:nvPr/>
          </p:nvSpPr>
          <p:spPr>
            <a:xfrm>
              <a:off x="1295400" y="3847647"/>
              <a:ext cx="838200" cy="24810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595 BV</a:t>
              </a:r>
              <a:endParaRPr lang="en-US" sz="16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295400" y="3562350"/>
              <a:ext cx="838200" cy="248103"/>
            </a:xfrm>
            <a:prstGeom prst="roundRect">
              <a:avLst/>
            </a:prstGeom>
            <a:solidFill>
              <a:srgbClr val="0ECB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1190 BV</a:t>
              </a:r>
              <a:endParaRPr lang="en-US" sz="1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438400" y="3562350"/>
            <a:ext cx="838200" cy="533400"/>
            <a:chOff x="1295400" y="3562350"/>
            <a:chExt cx="838200" cy="533400"/>
          </a:xfrm>
        </p:grpSpPr>
        <p:sp>
          <p:nvSpPr>
            <p:cNvPr id="63" name="Rounded Rectangle 62"/>
            <p:cNvSpPr/>
            <p:nvPr/>
          </p:nvSpPr>
          <p:spPr>
            <a:xfrm>
              <a:off x="1295400" y="3847647"/>
              <a:ext cx="838200" cy="24810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595 BV</a:t>
              </a:r>
              <a:endParaRPr lang="en-US" sz="16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1295400" y="3562350"/>
              <a:ext cx="838200" cy="248103"/>
            </a:xfrm>
            <a:prstGeom prst="roundRect">
              <a:avLst/>
            </a:prstGeom>
            <a:solidFill>
              <a:srgbClr val="0ECB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1190 BV</a:t>
              </a:r>
              <a:endParaRPr lang="en-US" sz="1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3505200" y="3562350"/>
            <a:ext cx="838200" cy="533400"/>
            <a:chOff x="1295400" y="3562350"/>
            <a:chExt cx="838200" cy="533400"/>
          </a:xfrm>
        </p:grpSpPr>
        <p:sp>
          <p:nvSpPr>
            <p:cNvPr id="66" name="Rounded Rectangle 65"/>
            <p:cNvSpPr/>
            <p:nvPr/>
          </p:nvSpPr>
          <p:spPr>
            <a:xfrm>
              <a:off x="1295400" y="3847647"/>
              <a:ext cx="838200" cy="24810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595 BV</a:t>
              </a:r>
              <a:endParaRPr lang="en-US" sz="16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1295400" y="3562350"/>
              <a:ext cx="838200" cy="248103"/>
            </a:xfrm>
            <a:prstGeom prst="roundRect">
              <a:avLst/>
            </a:prstGeom>
            <a:solidFill>
              <a:srgbClr val="0ECB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1190 BV</a:t>
              </a:r>
              <a:endParaRPr lang="en-US" sz="1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857500" y="2647950"/>
            <a:ext cx="1028700" cy="533400"/>
            <a:chOff x="1104900" y="3562350"/>
            <a:chExt cx="1028700" cy="533400"/>
          </a:xfrm>
        </p:grpSpPr>
        <p:sp>
          <p:nvSpPr>
            <p:cNvPr id="72" name="Rounded Rectangle 71"/>
            <p:cNvSpPr/>
            <p:nvPr/>
          </p:nvSpPr>
          <p:spPr>
            <a:xfrm>
              <a:off x="1104900" y="3847647"/>
              <a:ext cx="1028700" cy="24810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1,785 BV</a:t>
              </a:r>
              <a:endParaRPr lang="en-US" sz="16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1104900" y="3562350"/>
              <a:ext cx="1028700" cy="248103"/>
            </a:xfrm>
            <a:prstGeom prst="roundRect">
              <a:avLst/>
            </a:prstGeom>
            <a:solidFill>
              <a:srgbClr val="0ECB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3,570 BV</a:t>
              </a:r>
              <a:endParaRPr lang="en-US" sz="16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85800" y="2647950"/>
            <a:ext cx="1028700" cy="533400"/>
            <a:chOff x="1104900" y="3562350"/>
            <a:chExt cx="1028700" cy="533400"/>
          </a:xfrm>
        </p:grpSpPr>
        <p:sp>
          <p:nvSpPr>
            <p:cNvPr id="75" name="Rounded Rectangle 74"/>
            <p:cNvSpPr/>
            <p:nvPr/>
          </p:nvSpPr>
          <p:spPr>
            <a:xfrm>
              <a:off x="1104900" y="3847647"/>
              <a:ext cx="1028700" cy="24810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1,785 BV</a:t>
              </a:r>
              <a:endParaRPr lang="en-US" sz="16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1104900" y="3562350"/>
              <a:ext cx="1028700" cy="248103"/>
            </a:xfrm>
            <a:prstGeom prst="roundRect">
              <a:avLst/>
            </a:prstGeom>
            <a:solidFill>
              <a:srgbClr val="0ECB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3,570 BV</a:t>
              </a:r>
              <a:endParaRPr lang="en-US" sz="16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940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TLS_PPGraphics_3Month_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8" b="18962"/>
          <a:stretch>
            <a:fillRect/>
          </a:stretch>
        </p:blipFill>
        <p:spPr bwMode="auto">
          <a:xfrm>
            <a:off x="125407" y="1276351"/>
            <a:ext cx="4591851" cy="317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343400" y="929405"/>
            <a:ext cx="4495800" cy="171854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2pPr>
            <a:lvl3pPr marL="1371600" indent="-457200" algn="l" defTabSz="457200" rtl="0" eaLnBrk="1" latinLnBrk="0" hangingPunct="1">
              <a:spcBef>
                <a:spcPct val="20000"/>
              </a:spcBef>
              <a:buFont typeface="+mj-lt"/>
              <a:buAutoNum type="arabicParenR"/>
              <a:defRPr sz="18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Font typeface="+mj-lt"/>
              <a:buAutoNum type="alphaLcPeriod"/>
              <a:defRPr sz="16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+mj-lt"/>
              <a:buAutoNum type="romanUcPeriod"/>
              <a:defRPr sz="14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0000"/>
              </a:buClr>
              <a:buFont typeface="Arial" charset="0"/>
              <a:buChar char="•"/>
            </a:pPr>
            <a:r>
              <a:rPr lang="zh-TW" alt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根據</a:t>
            </a:r>
            <a:r>
              <a:rPr lang="en-US" altLang="zh-TW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10</a:t>
            </a:r>
            <a:r>
              <a:rPr lang="zh-TW" alt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位顧客重複購買該兩項產品計算，</a:t>
            </a:r>
            <a:r>
              <a:rPr lang="en-US" altLang="zh-TW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BV</a:t>
            </a:r>
            <a:r>
              <a:rPr lang="zh-TW" altLang="en-US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將累積至每邊組織</a:t>
            </a:r>
            <a:r>
              <a:rPr lang="en-US" altLang="zh-TW" sz="20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7,140</a:t>
            </a:r>
            <a:endParaRPr lang="en-US" sz="2000" dirty="0" smtClean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  <a:p>
            <a:pPr lvl="1">
              <a:buClr>
                <a:srgbClr val="000000"/>
              </a:buClr>
              <a:buFont typeface="Arial" charset="0"/>
              <a:buChar char="•"/>
            </a:pPr>
            <a:r>
              <a:rPr lang="zh-TW" altLang="en-US" sz="2000" b="1" dirty="0" smtClean="0">
                <a:latin typeface="Calibri"/>
                <a:ea typeface="Heiti TC Light"/>
                <a:cs typeface="Calibri"/>
              </a:rPr>
              <a:t>最後</a:t>
            </a:r>
            <a:r>
              <a:rPr lang="en-US" sz="2000" b="1" dirty="0" smtClean="0">
                <a:latin typeface="Calibri"/>
                <a:ea typeface="Heiti TC Light"/>
                <a:cs typeface="Calibri"/>
              </a:rPr>
              <a:t>$4,600</a:t>
            </a:r>
            <a:r>
              <a:rPr lang="zh-TW" altLang="en-US" sz="2000" b="1" dirty="0" smtClean="0">
                <a:latin typeface="Calibri"/>
                <a:ea typeface="Heiti TC Light"/>
                <a:cs typeface="Calibri"/>
              </a:rPr>
              <a:t>港元佣金及</a:t>
            </a:r>
            <a:r>
              <a:rPr lang="en-US" altLang="zh-TW" sz="2000" b="1" dirty="0" smtClean="0">
                <a:latin typeface="Calibri"/>
                <a:ea typeface="Heiti TC Light"/>
                <a:cs typeface="Calibri"/>
              </a:rPr>
              <a:t>$2,300</a:t>
            </a:r>
            <a:r>
              <a:rPr lang="zh-TW" altLang="en-US" sz="2000" b="1" dirty="0" smtClean="0">
                <a:latin typeface="Calibri"/>
                <a:ea typeface="Heiti TC Light"/>
                <a:cs typeface="Calibri"/>
              </a:rPr>
              <a:t>港元零售利潤</a:t>
            </a:r>
            <a:endParaRPr lang="en-US" sz="2000" b="1" dirty="0">
              <a:latin typeface="Calibri"/>
              <a:ea typeface="Heiti TC Light"/>
              <a:cs typeface="Calibri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343400" y="2724150"/>
            <a:ext cx="4572000" cy="167023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2pPr>
            <a:lvl3pPr marL="1371600" indent="-457200" algn="l" defTabSz="457200" rtl="0" eaLnBrk="1" latinLnBrk="0" hangingPunct="1">
              <a:spcBef>
                <a:spcPct val="20000"/>
              </a:spcBef>
              <a:buFont typeface="+mj-lt"/>
              <a:buAutoNum type="arabicParenR"/>
              <a:defRPr sz="18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Font typeface="+mj-lt"/>
              <a:buAutoNum type="alphaLcPeriod"/>
              <a:defRPr sz="16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+mj-lt"/>
              <a:buAutoNum type="romanUcPeriod"/>
              <a:defRPr sz="14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0000"/>
              </a:buClr>
              <a:buFont typeface="Arial" charset="0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BV will accrue to 7,140 per side of your business based on 10 clients reordering the same 2 products</a:t>
            </a:r>
          </a:p>
          <a:p>
            <a:pPr lvl="1">
              <a:buClr>
                <a:srgbClr val="000000"/>
              </a:buClr>
              <a:buFont typeface="Arial" charset="0"/>
              <a:buChar char="•"/>
            </a:pPr>
            <a:r>
              <a:rPr lang="en-US" sz="1800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Final HK$4,600 commission and HK</a:t>
            </a:r>
            <a:r>
              <a:rPr lang="fr-FR" sz="1800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$2,300 </a:t>
            </a:r>
            <a:r>
              <a:rPr lang="fr-FR" sz="1800" b="1" dirty="0" err="1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retail</a:t>
            </a:r>
            <a:r>
              <a:rPr lang="fr-FR" sz="1800" b="1" dirty="0" smtClean="0">
                <a:solidFill>
                  <a:srgbClr val="000000"/>
                </a:solidFill>
                <a:latin typeface="Calibri"/>
                <a:ea typeface="Heiti TC Light"/>
                <a:cs typeface="Calibri"/>
              </a:rPr>
              <a:t> profit</a:t>
            </a:r>
            <a:endParaRPr lang="en-US" sz="1800" b="1" dirty="0">
              <a:solidFill>
                <a:srgbClr val="0000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367484" y="2073122"/>
            <a:ext cx="8997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altLang="zh-TW" sz="1200" b="1" dirty="0" smtClean="0">
                <a:solidFill>
                  <a:srgbClr val="1F497D"/>
                </a:solidFill>
                <a:latin typeface="Calibri"/>
                <a:ea typeface="Heiti TC Light"/>
                <a:cs typeface="Calibri"/>
              </a:rPr>
              <a:t>2380 BV</a:t>
            </a:r>
            <a:endParaRPr lang="zh-TW" altLang="en-US" sz="1200" b="1" dirty="0" smtClean="0">
              <a:solidFill>
                <a:srgbClr val="1F497D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367484" y="1496613"/>
            <a:ext cx="11283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altLang="zh-TW" sz="1200" b="1" dirty="0" smtClean="0">
                <a:solidFill>
                  <a:srgbClr val="1F497D"/>
                </a:solidFill>
                <a:latin typeface="Calibri"/>
                <a:ea typeface="Heiti TC Light"/>
                <a:cs typeface="Calibri"/>
              </a:rPr>
              <a:t>7140 BV</a:t>
            </a:r>
            <a:endParaRPr lang="zh-TW" altLang="en-US" sz="1200" b="1" dirty="0" smtClean="0">
              <a:solidFill>
                <a:srgbClr val="1F497D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371084" y="1782532"/>
            <a:ext cx="9723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altLang="zh-TW" sz="1200" b="1" dirty="0" smtClean="0">
                <a:solidFill>
                  <a:srgbClr val="1F497D"/>
                </a:solidFill>
                <a:latin typeface="Calibri"/>
                <a:ea typeface="Heiti TC Light"/>
                <a:cs typeface="Calibri"/>
              </a:rPr>
              <a:t>4760 BV</a:t>
            </a:r>
            <a:endParaRPr lang="zh-TW" altLang="en-US" sz="1200" b="1" dirty="0" smtClean="0">
              <a:solidFill>
                <a:srgbClr val="1F497D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1200" y="1423374"/>
            <a:ext cx="5796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TW" altLang="en-US" sz="1600" dirty="0" smtClean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11987" y="2048599"/>
            <a:ext cx="79481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CA" altLang="zh-TW" sz="1200" b="1" dirty="0" smtClean="0">
                <a:solidFill>
                  <a:srgbClr val="1F497D"/>
                </a:solidFill>
                <a:latin typeface="Calibri"/>
                <a:ea typeface="Heiti TC Light"/>
                <a:cs typeface="Calibri"/>
              </a:rPr>
              <a:t>2380 BV</a:t>
            </a:r>
            <a:endParaRPr lang="zh-TW" altLang="en-US" sz="1200" b="1" dirty="0" smtClean="0">
              <a:solidFill>
                <a:srgbClr val="1F497D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65909" y="1782532"/>
            <a:ext cx="9342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CA" altLang="zh-TW" sz="1200" b="1" dirty="0" smtClean="0">
                <a:solidFill>
                  <a:srgbClr val="1F497D"/>
                </a:solidFill>
                <a:latin typeface="Calibri"/>
                <a:ea typeface="Heiti TC Light"/>
                <a:cs typeface="Calibri"/>
              </a:rPr>
              <a:t>4760 BV</a:t>
            </a:r>
            <a:endParaRPr lang="zh-TW" altLang="en-US" sz="1200" b="1" dirty="0" smtClean="0">
              <a:solidFill>
                <a:srgbClr val="1F497D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65909" y="1509774"/>
            <a:ext cx="94089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CA" altLang="zh-TW" sz="1200" b="1" dirty="0" smtClean="0">
                <a:solidFill>
                  <a:srgbClr val="1F497D"/>
                </a:solidFill>
                <a:latin typeface="Calibri"/>
                <a:ea typeface="Heiti TC Light"/>
                <a:cs typeface="Calibri"/>
              </a:rPr>
              <a:t>7140 BV</a:t>
            </a:r>
            <a:endParaRPr lang="zh-TW" altLang="en-US" sz="1200" b="1" dirty="0" smtClean="0">
              <a:solidFill>
                <a:srgbClr val="1F497D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124676" y="2300600"/>
            <a:ext cx="737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1200" b="1" dirty="0">
                <a:solidFill>
                  <a:srgbClr val="1F497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第</a:t>
            </a:r>
            <a:r>
              <a:rPr lang="en-US" altLang="zh-TW" sz="1200" b="1" dirty="0">
                <a:solidFill>
                  <a:srgbClr val="1F497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3</a:t>
            </a:r>
            <a:r>
              <a:rPr lang="zh-TW" altLang="en-US" sz="1200" b="1" dirty="0">
                <a:solidFill>
                  <a:srgbClr val="1F497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>個月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228600" y="3599545"/>
            <a:ext cx="914400" cy="724805"/>
            <a:chOff x="-504825" y="3599545"/>
            <a:chExt cx="914400" cy="724805"/>
          </a:xfrm>
        </p:grpSpPr>
        <p:sp>
          <p:nvSpPr>
            <p:cNvPr id="52" name="Rounded Rectangle 51"/>
            <p:cNvSpPr/>
            <p:nvPr/>
          </p:nvSpPr>
          <p:spPr>
            <a:xfrm>
              <a:off x="-504825" y="4076247"/>
              <a:ext cx="914400" cy="24810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595 BV</a:t>
              </a:r>
              <a:endParaRPr lang="en-US" sz="16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-504825" y="3829052"/>
              <a:ext cx="914400" cy="248102"/>
            </a:xfrm>
            <a:prstGeom prst="roundRect">
              <a:avLst/>
            </a:prstGeom>
            <a:solidFill>
              <a:srgbClr val="0ECB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1190 BV</a:t>
              </a:r>
              <a:endParaRPr lang="en-US" sz="1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-504825" y="3599545"/>
              <a:ext cx="914399" cy="22950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1785 BV</a:t>
              </a:r>
              <a:endParaRPr lang="en-US" sz="1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371600" y="3599545"/>
            <a:ext cx="914400" cy="724805"/>
            <a:chOff x="-504825" y="3599545"/>
            <a:chExt cx="914400" cy="724805"/>
          </a:xfrm>
        </p:grpSpPr>
        <p:sp>
          <p:nvSpPr>
            <p:cNvPr id="66" name="Rounded Rectangle 65"/>
            <p:cNvSpPr/>
            <p:nvPr/>
          </p:nvSpPr>
          <p:spPr>
            <a:xfrm>
              <a:off x="-504825" y="4076247"/>
              <a:ext cx="914400" cy="24810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595 BV</a:t>
              </a:r>
              <a:endParaRPr lang="en-US" sz="16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-504825" y="3829052"/>
              <a:ext cx="914400" cy="248102"/>
            </a:xfrm>
            <a:prstGeom prst="roundRect">
              <a:avLst/>
            </a:prstGeom>
            <a:solidFill>
              <a:srgbClr val="0ECB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1190 BV</a:t>
              </a:r>
              <a:endParaRPr lang="en-US" sz="1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-504825" y="3599545"/>
              <a:ext cx="914399" cy="22950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1785 BV</a:t>
              </a:r>
              <a:endParaRPr lang="en-US" sz="1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514600" y="3599545"/>
            <a:ext cx="914400" cy="724805"/>
            <a:chOff x="-504825" y="3599545"/>
            <a:chExt cx="914400" cy="724805"/>
          </a:xfrm>
        </p:grpSpPr>
        <p:sp>
          <p:nvSpPr>
            <p:cNvPr id="96" name="Rounded Rectangle 95"/>
            <p:cNvSpPr/>
            <p:nvPr/>
          </p:nvSpPr>
          <p:spPr>
            <a:xfrm>
              <a:off x="-504825" y="4076247"/>
              <a:ext cx="914400" cy="24810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595 BV</a:t>
              </a:r>
              <a:endParaRPr lang="en-US" sz="16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-504825" y="3829052"/>
              <a:ext cx="914400" cy="248102"/>
            </a:xfrm>
            <a:prstGeom prst="roundRect">
              <a:avLst/>
            </a:prstGeom>
            <a:solidFill>
              <a:srgbClr val="0ECB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1190 BV</a:t>
              </a:r>
              <a:endParaRPr lang="en-US" sz="1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-504825" y="3599545"/>
              <a:ext cx="914399" cy="22950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1785 BV</a:t>
              </a:r>
              <a:endParaRPr lang="en-US" sz="1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3581400" y="3599545"/>
            <a:ext cx="914400" cy="724805"/>
            <a:chOff x="-504825" y="3599545"/>
            <a:chExt cx="914400" cy="724805"/>
          </a:xfrm>
        </p:grpSpPr>
        <p:sp>
          <p:nvSpPr>
            <p:cNvPr id="100" name="Rounded Rectangle 99"/>
            <p:cNvSpPr/>
            <p:nvPr/>
          </p:nvSpPr>
          <p:spPr>
            <a:xfrm>
              <a:off x="-504825" y="4076247"/>
              <a:ext cx="914400" cy="24810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595 BV</a:t>
              </a:r>
              <a:endParaRPr lang="en-US" sz="16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-504825" y="3829052"/>
              <a:ext cx="914400" cy="248102"/>
            </a:xfrm>
            <a:prstGeom prst="roundRect">
              <a:avLst/>
            </a:prstGeom>
            <a:solidFill>
              <a:srgbClr val="0ECB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1190 BV</a:t>
              </a:r>
              <a:endParaRPr lang="en-US" sz="1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-504825" y="3599545"/>
              <a:ext cx="914399" cy="22950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1785 BV</a:t>
              </a:r>
              <a:endParaRPr lang="en-US" sz="1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685800" y="2599193"/>
            <a:ext cx="1066800" cy="724805"/>
            <a:chOff x="-657224" y="3599545"/>
            <a:chExt cx="1066800" cy="724805"/>
          </a:xfrm>
        </p:grpSpPr>
        <p:sp>
          <p:nvSpPr>
            <p:cNvPr id="104" name="Rounded Rectangle 103"/>
            <p:cNvSpPr/>
            <p:nvPr/>
          </p:nvSpPr>
          <p:spPr>
            <a:xfrm>
              <a:off x="-657224" y="4076247"/>
              <a:ext cx="1066800" cy="24810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1785 BV</a:t>
              </a:r>
              <a:endParaRPr lang="en-US" sz="16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-657224" y="3829052"/>
              <a:ext cx="1066800" cy="248102"/>
            </a:xfrm>
            <a:prstGeom prst="roundRect">
              <a:avLst/>
            </a:prstGeom>
            <a:solidFill>
              <a:srgbClr val="0ECB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3570 BV</a:t>
              </a:r>
              <a:endParaRPr lang="en-US" sz="1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-657224" y="3599545"/>
              <a:ext cx="1066799" cy="22950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5355 BV</a:t>
              </a:r>
              <a:endParaRPr lang="en-US" sz="1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2971800" y="2608945"/>
            <a:ext cx="1066800" cy="724805"/>
            <a:chOff x="-657224" y="3599545"/>
            <a:chExt cx="1066800" cy="724805"/>
          </a:xfrm>
        </p:grpSpPr>
        <p:sp>
          <p:nvSpPr>
            <p:cNvPr id="109" name="Rounded Rectangle 108"/>
            <p:cNvSpPr/>
            <p:nvPr/>
          </p:nvSpPr>
          <p:spPr>
            <a:xfrm>
              <a:off x="-657224" y="4076247"/>
              <a:ext cx="1066800" cy="24810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6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1785 BV</a:t>
              </a:r>
              <a:endParaRPr lang="en-US" sz="16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-657224" y="3829052"/>
              <a:ext cx="1066800" cy="248102"/>
            </a:xfrm>
            <a:prstGeom prst="roundRect">
              <a:avLst/>
            </a:prstGeom>
            <a:solidFill>
              <a:srgbClr val="0ECB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3570 BV</a:t>
              </a:r>
              <a:endParaRPr lang="en-US" sz="1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-657224" y="3599545"/>
              <a:ext cx="1066799" cy="22950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r>
                <a:rPr lang="en-US" sz="14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5355 BV</a:t>
              </a:r>
              <a:endParaRPr lang="en-US" sz="14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88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114800" y="628650"/>
            <a:ext cx="5029200" cy="3703320"/>
            <a:chOff x="5424802" y="3102422"/>
            <a:chExt cx="4370326" cy="3956055"/>
          </a:xfrm>
        </p:grpSpPr>
        <p:pic>
          <p:nvPicPr>
            <p:cNvPr id="5" name="Picture 4" descr="http://www.computerbild.de/imgs/2/6/3/7/5/0/1/PC-Monitor-Acer-S234HLbmii-745x559-b7653233125a00c9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2" t="3988" r="10801"/>
            <a:stretch/>
          </p:blipFill>
          <p:spPr bwMode="auto">
            <a:xfrm rot="152453">
              <a:off x="5424802" y="3102422"/>
              <a:ext cx="4370326" cy="3956055"/>
            </a:xfrm>
            <a:prstGeom prst="rect">
              <a:avLst/>
            </a:prstGeom>
            <a:noFill/>
            <a:scene3d>
              <a:camera prst="orthographicFront">
                <a:rot lat="0" lon="24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1" r="12427" b="84539"/>
            <a:stretch/>
          </p:blipFill>
          <p:spPr bwMode="auto">
            <a:xfrm>
              <a:off x="5607116" y="3476658"/>
              <a:ext cx="3884734" cy="2371072"/>
            </a:xfrm>
            <a:prstGeom prst="rect">
              <a:avLst/>
            </a:prstGeom>
            <a:noFill/>
            <a:ln>
              <a:noFill/>
            </a:ln>
            <a:scene3d>
              <a:camera prst="perspectiveHeroicExtremeLeftFacing" fov="2400000">
                <a:rot lat="21501116" lon="2393242" rev="21470205"/>
              </a:camera>
              <a:lightRig rig="threePt" dir="t"/>
            </a:scene3d>
            <a:sp3d z="95250"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457200" y="3668042"/>
            <a:ext cx="3619500" cy="745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FEEDS YOUR </a:t>
            </a:r>
          </a:p>
          <a:p>
            <a:pPr defTabSz="457200">
              <a:lnSpc>
                <a:spcPct val="80000"/>
              </a:lnSpc>
            </a:pPr>
            <a: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SHOPPING ANNUITY</a:t>
            </a:r>
            <a:endParaRPr lang="en-US" sz="26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" name="Picture 1" descr="S Logo_MAWC201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" y="-19049"/>
            <a:ext cx="3108960" cy="27050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2600" y="2733687"/>
            <a:ext cx="2971800" cy="919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支</a:t>
            </a:r>
            <a:r>
              <a:rPr lang="zh-TW" altLang="en-US" sz="2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援</a:t>
            </a:r>
            <a:endParaRPr lang="en-CA" altLang="zh-TW" sz="28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defTabSz="457200">
              <a:lnSpc>
                <a:spcPct val="80000"/>
              </a:lnSpc>
            </a:pPr>
            <a:endParaRPr lang="en-CA" altLang="zh-TW" sz="1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defTabSz="457200">
              <a:lnSpc>
                <a:spcPct val="80000"/>
              </a:lnSpc>
            </a:pPr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美安購物</a:t>
            </a:r>
            <a:r>
              <a:rPr lang="zh-TW" altLang="en-US" sz="2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年金</a:t>
            </a:r>
            <a:endParaRPr lang="en-US" sz="28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354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514850"/>
            <a:ext cx="9144000" cy="51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029202" y="2343151"/>
            <a:ext cx="4214581" cy="2911493"/>
            <a:chOff x="5437695" y="3407003"/>
            <a:chExt cx="3782505" cy="3423953"/>
          </a:xfrm>
        </p:grpSpPr>
        <p:pic>
          <p:nvPicPr>
            <p:cNvPr id="16" name="Picture 4" descr="http://www.computerbild.de/imgs/2/6/3/7/5/0/1/PC-Monitor-Acer-S234HLbmii-745x559-b7653233125a00c9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2" t="3988" r="10801"/>
            <a:stretch/>
          </p:blipFill>
          <p:spPr bwMode="auto">
            <a:xfrm rot="152453">
              <a:off x="5437695" y="3407003"/>
              <a:ext cx="3782505" cy="3423953"/>
            </a:xfrm>
            <a:prstGeom prst="rect">
              <a:avLst/>
            </a:prstGeom>
            <a:noFill/>
            <a:scene3d>
              <a:camera prst="orthographicFront">
                <a:rot lat="0" lon="24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1" r="12427" b="84539"/>
            <a:stretch/>
          </p:blipFill>
          <p:spPr bwMode="auto">
            <a:xfrm>
              <a:off x="5645742" y="3733800"/>
              <a:ext cx="3345858" cy="2042160"/>
            </a:xfrm>
            <a:prstGeom prst="rect">
              <a:avLst/>
            </a:prstGeom>
            <a:noFill/>
            <a:ln>
              <a:noFill/>
            </a:ln>
            <a:scene3d>
              <a:camera prst="perspectiveHeroicExtremeLeftFacing" fov="2400000">
                <a:rot lat="21501116" lon="2393242" rev="21470205"/>
              </a:camera>
              <a:lightRig rig="threePt" dir="t"/>
            </a:scene3d>
            <a:sp3d z="95250"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0100" y="2752340"/>
            <a:ext cx="2240280" cy="48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4246" y="3030584"/>
            <a:ext cx="1391993" cy="29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0552" y="2847786"/>
            <a:ext cx="1836078" cy="393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06189" y="2923695"/>
            <a:ext cx="1010652" cy="96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7704" y="2851227"/>
            <a:ext cx="2181896" cy="46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6684" y="2907547"/>
            <a:ext cx="1502127" cy="53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7191" y="2980702"/>
            <a:ext cx="1666877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7231" y="2995621"/>
            <a:ext cx="1930870" cy="41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0311" y="3051966"/>
            <a:ext cx="1404995" cy="301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2499" y="3393553"/>
            <a:ext cx="1986040" cy="42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5536" y="2730274"/>
            <a:ext cx="1114545" cy="109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6350" y="3005587"/>
            <a:ext cx="2240280" cy="48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4628" y="3137108"/>
            <a:ext cx="1695567" cy="36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1355" y="2942791"/>
            <a:ext cx="1754593" cy="37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6997" y="2924207"/>
            <a:ext cx="1590254" cy="34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5129" y="3046130"/>
            <a:ext cx="1319444" cy="28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2448" y="2940101"/>
            <a:ext cx="1120140" cy="48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5129" y="3073016"/>
            <a:ext cx="1700146" cy="36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6684" y="2907546"/>
            <a:ext cx="1433511" cy="30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1353" y="2942792"/>
            <a:ext cx="1914476" cy="41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9430" y="3339984"/>
            <a:ext cx="2322394" cy="49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6379" y="2907547"/>
            <a:ext cx="1919069" cy="41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8875" y="2930086"/>
            <a:ext cx="1347291" cy="28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89877" y="3264974"/>
            <a:ext cx="832624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3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99 0.113 L -0.64965 -0.4979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3" y="-30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42 0.11207 L -0.44948 -0.47021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03" y="-29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62 0.08521 L -0.19757 -0.48935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8" y="-287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06 0.00433 L 0.06771 -0.55109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7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 0.12226 L -0.61666 -0.37265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18" y="-247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7 0.067 L -0.29184 -0.39024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85" y="-22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67 0.06545 L 0.09167 -0.32387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9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71 -3.06267E-6 L -0.08264 -0.44057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7" y="-220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35 0.05712 L -0.66372 -0.27971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03" y="-168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0.05743 L -0.59705 -0.25656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01" y="-157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63 0.05712 L -0.28577 -0.24884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19" y="-153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36 0.05341 L 0.01823 -0.24082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14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59 0.06854 L -0.65955 -0.10682 " pathEditMode="relative" rAng="0" ptsTypes="AA">
                                      <p:cBhvr>
                                        <p:cTn id="42" dur="75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57" y="-87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41 -0.15684 L -0.42691 -0.27169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16" y="-57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49 0.04755 L -0.29982 -0.04755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74" y="-4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816 0.08275 L -0.5059 -0.00247 " pathEditMode="relative" rAng="0" ptsTypes="AA">
                                      <p:cBhvr>
                                        <p:cTn id="51" dur="75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12" y="-42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4786 L -0.71806 0.07935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7" y="15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59 0.03335 L -0.54444 0.06978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01" y="18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09 0.03457 L -0.29045 0.08768 " pathEditMode="relative" rAng="0" ptsTypes="AA">
                                      <p:cBhvr>
                                        <p:cTn id="60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26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53 0.03612 L -0.67552 0.1911 " pathEditMode="relative" rAng="0" ptsTypes="AA">
                                      <p:cBhvr>
                                        <p:cTn id="6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03" y="7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42 0.08459 L -0.66215 0.23464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7" y="7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28 0.11671 L -0.38542 0.27478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85" y="7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1081 L -0.41546 0.18432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8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97 0.00834 L -0.21545 0.17506 " pathEditMode="relative" rAng="0" ptsTypes="AA">
                                      <p:cBhvr>
                                        <p:cTn id="75" dur="7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8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3267" y="1657350"/>
            <a:ext cx="8441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32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國際健康專業人士計劃</a:t>
            </a:r>
            <a:endParaRPr lang="en-CA" sz="32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en-CA" sz="32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</a:t>
            </a:r>
            <a:r>
              <a:rPr lang="en-CA" sz="32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nternational </a:t>
            </a:r>
            <a:r>
              <a:rPr lang="en-CA" sz="32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</a:t>
            </a:r>
            <a:r>
              <a:rPr lang="en-CA" sz="32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ealth </a:t>
            </a:r>
            <a:r>
              <a:rPr lang="en-CA" sz="32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</a:t>
            </a:r>
            <a:r>
              <a:rPr lang="en-CA" sz="32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rofessional </a:t>
            </a:r>
            <a:r>
              <a:rPr lang="en-CA" sz="32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</a:t>
            </a:r>
            <a:r>
              <a:rPr lang="en-CA" sz="32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rogram</a:t>
            </a:r>
            <a:endParaRPr lang="en-CA" sz="32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667" y="3257550"/>
            <a:ext cx="84412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最佳組合</a:t>
            </a:r>
            <a:r>
              <a:rPr lang="en-CA" sz="2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 </a:t>
            </a:r>
            <a:r>
              <a:rPr lang="en-CA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      The </a:t>
            </a:r>
            <a:r>
              <a:rPr lang="en-CA" sz="2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Best Combination</a:t>
            </a:r>
          </a:p>
        </p:txBody>
      </p:sp>
    </p:spTree>
    <p:extLst>
      <p:ext uri="{BB962C8B-B14F-4D97-AF65-F5344CB8AC3E}">
        <p14:creationId xmlns:p14="http://schemas.microsoft.com/office/powerpoint/2010/main" val="38787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LS SLIDE 28-0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60"/>
          <a:stretch/>
        </p:blipFill>
        <p:spPr>
          <a:xfrm>
            <a:off x="-27710" y="-19050"/>
            <a:ext cx="9171709" cy="51625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1696819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CA" sz="40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THE NEXT STEP IS</a:t>
            </a:r>
            <a:endParaRPr lang="en-CA" sz="40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335857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32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下一步就是</a:t>
            </a:r>
            <a:endParaRPr lang="en-CA" sz="32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897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5599" y="1352550"/>
            <a:ext cx="8441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3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目</a:t>
            </a:r>
            <a:r>
              <a:rPr lang="zh-TW" altLang="en-US" sz="3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標是讓我們自己在美安香</a:t>
            </a:r>
            <a:r>
              <a:rPr lang="zh-TW" altLang="en-US" sz="3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港</a:t>
            </a:r>
            <a:r>
              <a:rPr lang="en-CA" sz="3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，</a:t>
            </a:r>
            <a:r>
              <a:rPr lang="zh-TW" altLang="en-US" sz="3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美</a:t>
            </a:r>
            <a:r>
              <a:rPr lang="zh-TW" altLang="en-US" sz="3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安亞太</a:t>
            </a:r>
            <a:r>
              <a:rPr lang="zh-TW" altLang="en-US" sz="3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區</a:t>
            </a:r>
            <a:r>
              <a:rPr lang="en-CA" sz="3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，</a:t>
            </a:r>
            <a:r>
              <a:rPr lang="zh-TW" altLang="en-US" sz="3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在</a:t>
            </a:r>
            <a:r>
              <a:rPr lang="zh-TW" altLang="en-US" sz="3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社區和纖體行業中成為</a:t>
            </a:r>
            <a:r>
              <a:rPr lang="en-CA" sz="3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3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品</a:t>
            </a:r>
            <a:r>
              <a:rPr lang="zh-TW" altLang="en-US" sz="3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牌中的品牌</a:t>
            </a:r>
            <a:endParaRPr lang="en-CA" sz="3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2459503"/>
            <a:ext cx="82634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CA" sz="2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Our Goal is to brand ourselves to be the </a:t>
            </a:r>
            <a:r>
              <a:rPr lang="en-CA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“Brand </a:t>
            </a:r>
            <a:r>
              <a:rPr lang="en-CA" sz="2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of the Brand” </a:t>
            </a:r>
            <a:r>
              <a:rPr lang="en-CA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for TLS® in  </a:t>
            </a:r>
            <a:r>
              <a:rPr lang="en-CA" sz="2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Market Hong Kong, Market </a:t>
            </a:r>
            <a:r>
              <a:rPr lang="en-CA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Asia-Pacific</a:t>
            </a:r>
            <a:r>
              <a:rPr lang="en-CA" sz="2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,  the community and the weight loss industry </a:t>
            </a:r>
          </a:p>
        </p:txBody>
      </p:sp>
    </p:spTree>
    <p:extLst>
      <p:ext uri="{BB962C8B-B14F-4D97-AF65-F5344CB8AC3E}">
        <p14:creationId xmlns:p14="http://schemas.microsoft.com/office/powerpoint/2010/main" val="204410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276350"/>
            <a:ext cx="4267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下一步就是要成為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“授證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練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”</a:t>
            </a:r>
            <a:endParaRPr lang="en-CA" altLang="zh-TW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defTabSz="457200"/>
            <a:endParaRPr lang="en-CA" altLang="zh-TW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利用團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隊借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力：參與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概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覽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和</a:t>
            </a:r>
            <a:r>
              <a:rPr lang="en-CA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12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週的課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程</a:t>
            </a:r>
            <a:endParaRPr lang="en-CA" altLang="zh-TW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系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統借力：包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括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參與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Day 1 &amp; Day 2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訓練，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快速起步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套裝， 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挑戰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賽，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健康生活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纖形比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賽</a:t>
            </a:r>
            <a:endParaRPr lang="en-CA" altLang="zh-TW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開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班輔導</a:t>
            </a:r>
            <a:r>
              <a:rPr lang="en-CA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/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教練：努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力地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達到 </a:t>
            </a:r>
            <a:r>
              <a:rPr lang="en-CA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授證教練的要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求</a:t>
            </a:r>
            <a:endParaRPr lang="en-CA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48200" y="1261229"/>
            <a:ext cx="41910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CA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The Next Step is to become “Certified </a:t>
            </a:r>
            <a:r>
              <a:rPr lang="en-CA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 </a:t>
            </a:r>
            <a:r>
              <a:rPr lang="en-CA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Coach</a:t>
            </a:r>
            <a:r>
              <a:rPr lang="en-CA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”</a:t>
            </a:r>
            <a:endParaRPr lang="en-CA" sz="1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en-CA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Leverage </a:t>
            </a:r>
            <a:r>
              <a:rPr lang="en-CA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the team: participate in </a:t>
            </a:r>
            <a:r>
              <a:rPr lang="en-CA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 </a:t>
            </a:r>
            <a:r>
              <a:rPr lang="en-CA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Overview and </a:t>
            </a:r>
            <a:r>
              <a:rPr lang="en-CA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the</a:t>
            </a:r>
            <a:r>
              <a:rPr lang="zh-TW" alt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CA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12 </a:t>
            </a:r>
            <a:r>
              <a:rPr lang="en-CA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week </a:t>
            </a:r>
            <a:r>
              <a:rPr lang="en-CA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program</a:t>
            </a:r>
            <a:endParaRPr lang="en-CA" sz="1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en-CA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Leverage </a:t>
            </a:r>
            <a:r>
              <a:rPr lang="en-CA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the System: </a:t>
            </a:r>
            <a:r>
              <a:rPr lang="en-CA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 Day 1 </a:t>
            </a:r>
            <a:r>
              <a:rPr lang="en-US" altLang="zh-TW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&amp;</a:t>
            </a:r>
            <a:r>
              <a:rPr lang="zh-TW" alt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CA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Day 2 </a:t>
            </a:r>
            <a:r>
              <a:rPr lang="en-CA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training, </a:t>
            </a:r>
            <a:r>
              <a:rPr lang="en-CA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Fast Start Program, TLS Business Challenge, F</a:t>
            </a:r>
            <a:r>
              <a:rPr lang="en-US" altLang="zh-TW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ind</a:t>
            </a:r>
            <a:r>
              <a:rPr lang="zh-TW" alt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Your</a:t>
            </a:r>
            <a:r>
              <a:rPr lang="zh-TW" alt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Fit</a:t>
            </a:r>
            <a:r>
              <a:rPr lang="en-CA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Challenge</a:t>
            </a:r>
            <a:endParaRPr lang="en-CA" sz="1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buFont typeface="Arial" pitchFamily="34" charset="0"/>
              <a:buChar char="•"/>
            </a:pPr>
            <a:r>
              <a:rPr lang="en-CA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Start Coaching: </a:t>
            </a:r>
            <a:r>
              <a:rPr lang="en-CA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Work towards the Certification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74295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zh-TW" altLang="en-US" sz="2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下一步</a:t>
            </a:r>
            <a:r>
              <a:rPr lang="en-CA" sz="2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 </a:t>
            </a:r>
            <a:r>
              <a:rPr lang="en-CA" sz="2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                                   THE NEXT </a:t>
            </a:r>
            <a:r>
              <a:rPr lang="en-CA" sz="2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STEP</a:t>
            </a:r>
          </a:p>
        </p:txBody>
      </p:sp>
    </p:spTree>
    <p:extLst>
      <p:ext uri="{BB962C8B-B14F-4D97-AF65-F5344CB8AC3E}">
        <p14:creationId xmlns:p14="http://schemas.microsoft.com/office/powerpoint/2010/main" val="73377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42898" y="2019445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zh-TW" alt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快速起步</a:t>
            </a:r>
            <a:r>
              <a:rPr lang="zh-TW" alt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套裝</a:t>
            </a:r>
            <a:endParaRPr lang="en-CA" sz="28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8800" y="2735078"/>
            <a:ext cx="276146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CA" sz="21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FAST START PROGRAM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6" y="666750"/>
            <a:ext cx="5693865" cy="3675672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52684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629150"/>
            <a:ext cx="7293769" cy="51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-890494"/>
            <a:ext cx="4944964" cy="620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4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1" y="2876550"/>
            <a:ext cx="4343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4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是</a:t>
            </a:r>
            <a:r>
              <a:rPr lang="zh-TW" altLang="en-US" sz="4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無限</a:t>
            </a:r>
            <a:r>
              <a:rPr lang="zh-TW" altLang="en-US" sz="4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的</a:t>
            </a:r>
            <a:r>
              <a:rPr lang="zh-TW" altLang="en-US" sz="4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商</a:t>
            </a:r>
            <a:r>
              <a:rPr lang="zh-TW" altLang="en-US" sz="4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機</a:t>
            </a:r>
            <a:r>
              <a:rPr lang="en-US" altLang="zh-TW" sz="40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ea typeface="Heiti TC Light"/>
                <a:cs typeface="Calibri"/>
              </a:rPr>
              <a:t>!!!</a:t>
            </a:r>
            <a:endParaRPr lang="en-US" sz="4000" b="1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1629311"/>
            <a:ext cx="32668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4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體重管理行業</a:t>
            </a:r>
            <a:r>
              <a:rPr lang="en-US" sz="4000" dirty="0">
                <a:solidFill>
                  <a:srgbClr val="1F497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sz="4000" dirty="0">
                <a:solidFill>
                  <a:srgbClr val="1F497D">
                    <a:lumMod val="75000"/>
                  </a:srgbClr>
                </a:solidFill>
                <a:latin typeface="Calibri"/>
                <a:ea typeface="Heiti TC Light"/>
                <a:cs typeface="Calibri"/>
              </a:rPr>
            </a:br>
            <a:r>
              <a:rPr lang="zh-TW" altLang="en-US" sz="4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每</a:t>
            </a:r>
            <a:r>
              <a:rPr lang="zh-TW" altLang="en-US" sz="4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年 </a:t>
            </a:r>
            <a:r>
              <a:rPr lang="en-US" sz="4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</a:t>
            </a:r>
            <a:r>
              <a:rPr lang="en-US" sz="4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80 </a:t>
            </a:r>
            <a:r>
              <a:rPr lang="zh-TW" altLang="en-US" sz="4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萬億 </a:t>
            </a:r>
            <a:endParaRPr lang="en-US" sz="40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85313" y="158115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/>
            <a:r>
              <a:rPr 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Weight Loss Industry</a:t>
            </a:r>
            <a:br>
              <a:rPr 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$80 Billion - Annually</a:t>
            </a:r>
            <a:endParaRPr lang="en-CA" sz="3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819400" y="2571750"/>
            <a:ext cx="7239000" cy="81474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2pPr>
            <a:lvl3pPr marL="1371600" indent="-457200" algn="l" defTabSz="457200" rtl="0" eaLnBrk="1" latinLnBrk="0" hangingPunct="1">
              <a:spcBef>
                <a:spcPct val="20000"/>
              </a:spcBef>
              <a:buFont typeface="+mj-lt"/>
              <a:buAutoNum type="arabicParenR"/>
              <a:defRPr sz="18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Font typeface="+mj-lt"/>
              <a:buAutoNum type="alphaLcPeriod"/>
              <a:defRPr sz="16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+mj-lt"/>
              <a:buAutoNum type="romanUcPeriod"/>
              <a:defRPr sz="1400" kern="1200">
                <a:solidFill>
                  <a:srgbClr val="231C34"/>
                </a:solidFill>
                <a:latin typeface="+mn-lt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ea typeface="Heiti TC Light"/>
                <a:cs typeface="Calibri"/>
              </a:rPr>
              <a:t>The opportunity is </a:t>
            </a:r>
          </a:p>
          <a:p>
            <a:pPr marL="0" indent="0" algn="ctr">
              <a:spcBef>
                <a:spcPts val="0"/>
              </a:spcBef>
              <a:buFont typeface="Arial"/>
              <a:buNone/>
            </a:pPr>
            <a:r>
              <a:rPr lang="en-US" sz="3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/>
                <a:ea typeface="Heiti TC Light"/>
                <a:cs typeface="Calibri"/>
              </a:rPr>
              <a:t>unlimited!!!</a:t>
            </a:r>
            <a:endParaRPr lang="en-US" sz="3000" dirty="0">
              <a:solidFill>
                <a:prstClr val="black">
                  <a:lumMod val="95000"/>
                  <a:lumOff val="5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482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48012" y="1809750"/>
            <a:ext cx="966788" cy="594360"/>
            <a:chOff x="959326" y="3530732"/>
            <a:chExt cx="1920240" cy="1188720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959326" y="3530732"/>
              <a:ext cx="1920240" cy="1188720"/>
            </a:xfrm>
            <a:prstGeom prst="wedgeRoundRectCallout">
              <a:avLst>
                <a:gd name="adj1" fmla="val -73112"/>
                <a:gd name="adj2" fmla="val 81124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17" name="Picture 2" descr="http://www.youtube.com/yt/brand/media/image/YouTube-logo-full_colo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50" t="24090" r="16840" b="19816"/>
            <a:stretch/>
          </p:blipFill>
          <p:spPr bwMode="auto">
            <a:xfrm>
              <a:off x="1064102" y="3667892"/>
              <a:ext cx="1724025" cy="914400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76135" y="1907774"/>
            <a:ext cx="1119267" cy="740177"/>
            <a:chOff x="4377420" y="4875414"/>
            <a:chExt cx="1920240" cy="118872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9" name="Rounded Rectangular Callout 18"/>
            <p:cNvSpPr/>
            <p:nvPr/>
          </p:nvSpPr>
          <p:spPr>
            <a:xfrm>
              <a:off x="4377420" y="4875414"/>
              <a:ext cx="1920240" cy="1188720"/>
            </a:xfrm>
            <a:prstGeom prst="wedgeRoundRectCallout">
              <a:avLst>
                <a:gd name="adj1" fmla="val 109639"/>
                <a:gd name="adj2" fmla="val 59295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20" name="Picture 10" descr="https://www.facebook.com/images/fb_icon_325x325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127" y="4966854"/>
              <a:ext cx="1254071" cy="1005840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177420" y="3562352"/>
            <a:ext cx="1270380" cy="685799"/>
            <a:chOff x="3124421" y="3390529"/>
            <a:chExt cx="1920240" cy="119176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2" name="Rounded Rectangular Callout 21"/>
            <p:cNvSpPr/>
            <p:nvPr/>
          </p:nvSpPr>
          <p:spPr>
            <a:xfrm>
              <a:off x="3124421" y="3393572"/>
              <a:ext cx="1920240" cy="1188720"/>
            </a:xfrm>
            <a:prstGeom prst="wedgeRoundRectCallout">
              <a:avLst>
                <a:gd name="adj1" fmla="val 76239"/>
                <a:gd name="adj2" fmla="val -59368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23" name="Picture 8" descr="http://saidotheworshiper.com/wp-content/uploads/2014/07/instagram-logo1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044" y="3390529"/>
              <a:ext cx="1321557" cy="1188720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ounded Rectangular Callout 24"/>
          <p:cNvSpPr/>
          <p:nvPr/>
        </p:nvSpPr>
        <p:spPr>
          <a:xfrm>
            <a:off x="3352802" y="3758649"/>
            <a:ext cx="920087" cy="641902"/>
          </a:xfrm>
          <a:prstGeom prst="wedgeRoundRectCallout">
            <a:avLst>
              <a:gd name="adj1" fmla="val -96095"/>
              <a:gd name="adj2" fmla="val -60970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052" name="Picture 4" descr="http://a1.mzstatic.com/us/r30/Purple3/v4/98/21/fe/9821fe7f-75f3-0abb-bb17-e856f1ed528a/icon25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2" t="12725" r="11141" b="17039"/>
          <a:stretch/>
        </p:blipFill>
        <p:spPr bwMode="auto">
          <a:xfrm>
            <a:off x="3505200" y="3782548"/>
            <a:ext cx="669490" cy="61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2" t="46817" r="42000" b="32817"/>
          <a:stretch/>
        </p:blipFill>
        <p:spPr bwMode="auto">
          <a:xfrm>
            <a:off x="1686222" y="2516686"/>
            <a:ext cx="1437978" cy="104566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0600" y="1885950"/>
            <a:ext cx="38622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充分利用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社</a:t>
            </a:r>
            <a:r>
              <a:rPr lang="zh-TW" alt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交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媒</a:t>
            </a:r>
            <a:r>
              <a:rPr lang="zh-TW" alt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體網絡推廣的機會！</a:t>
            </a:r>
            <a:endParaRPr lang="en-CA" sz="24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00600" y="2628900"/>
            <a:ext cx="3998444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CA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Leverage Internet Marketing Opportunities with your </a:t>
            </a:r>
            <a:endParaRPr lang="en-CA" sz="24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defTabSz="457200"/>
            <a:r>
              <a:rPr lang="en-CA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Social </a:t>
            </a:r>
            <a:r>
              <a:rPr lang="en-CA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Media!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00601" y="895350"/>
            <a:ext cx="40343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CA" sz="22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Grow Your Business with</a:t>
            </a:r>
            <a:br>
              <a:rPr lang="en-CA" sz="22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CA" sz="22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 FIND YOUR FIT CHALLENGE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6200" y="855643"/>
            <a:ext cx="441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使</a:t>
            </a:r>
            <a:r>
              <a:rPr lang="zh-TW" alt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用</a:t>
            </a:r>
            <a:r>
              <a:rPr lang="en-US" altLang="zh-TW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</a:t>
            </a:r>
            <a:r>
              <a:rPr lang="zh-TW" alt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健</a:t>
            </a:r>
            <a:r>
              <a:rPr lang="zh-TW" alt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康生活纖形比</a:t>
            </a:r>
            <a:r>
              <a:rPr lang="zh-TW" alt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賽</a:t>
            </a:r>
            <a:endParaRPr lang="en-CA" altLang="zh-TW" sz="2800" b="1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defTabSz="457200"/>
            <a:r>
              <a:rPr lang="zh-TW" alt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來</a:t>
            </a:r>
            <a:r>
              <a:rPr lang="zh-TW" alt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拓</a:t>
            </a:r>
            <a:r>
              <a:rPr lang="zh-TW" alt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展業務</a:t>
            </a:r>
            <a:endParaRPr lang="en-CA" sz="28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224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903948" y="2171701"/>
            <a:ext cx="7173252" cy="2242682"/>
            <a:chOff x="-10452" y="3657600"/>
            <a:chExt cx="9230652" cy="3209636"/>
          </a:xfrm>
        </p:grpSpPr>
        <p:pic>
          <p:nvPicPr>
            <p:cNvPr id="13" name="Picture 2" descr="http://www.decaturmetro.com/wp-content/uploads/2009/12/09-winnona-christmas2-500x37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5212080"/>
              <a:ext cx="2438400" cy="1655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http://www.melbourne.vic.gov.au/AboutMelbourne/PrecinctsandSuburbs/Docklands/PublishingImages/DocklandsCommunityGrou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0550" y="5228936"/>
              <a:ext cx="2381250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http://0.tqn.com/d/moving/1/W/I/B/meetup-resized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5221316"/>
              <a:ext cx="2465677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https://encrypted-tbn1.gstatic.com/images?q=tbn:ANd9GcTs9zVuMErdBg9jbbvF3se4UHUcHcmRVQhjnwDjarNV3DyKD4Vmuw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12080"/>
              <a:ext cx="2194560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http://www.cityofsydney.nsw.gov.au/__data/assets/image/0003/96852/ultimo-community-meeting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52" y="3657600"/>
              <a:ext cx="2753652" cy="1554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 descr="http://www.ispconsults.com/images/aboutus_team-u3501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169" y="3657600"/>
              <a:ext cx="2324174" cy="1554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http://www.healthykidshealthycommunities.org/sites/default/files/Rancho%20Cucamonga_2010%20%2811%29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5307" y="3657600"/>
              <a:ext cx="2331720" cy="1554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6" descr="http://www.energysavinghomes.org.uk/Uploads/medialibrary/istock_000018088309xsmall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3657600"/>
              <a:ext cx="2342746" cy="1554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667000" y="1790640"/>
            <a:ext cx="38074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社區曝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光     </a:t>
            </a:r>
            <a:r>
              <a:rPr lang="en-CA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Community </a:t>
            </a:r>
            <a:r>
              <a:rPr lang="en-CA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Exposure</a:t>
            </a:r>
            <a:r>
              <a:rPr lang="zh-TW" altLang="en-US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 </a:t>
            </a:r>
            <a:endParaRPr lang="en-CA" sz="20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24400" y="902553"/>
            <a:ext cx="4343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CA" sz="2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Grow Your Business with</a:t>
            </a:r>
            <a:br>
              <a:rPr lang="en-CA" sz="2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CA" sz="2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 FIND YOUR FIT CHALLENGE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92723" y="819150"/>
            <a:ext cx="38819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zh-TW" alt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使用健康生活纖形比</a:t>
            </a:r>
            <a:r>
              <a:rPr lang="zh-TW" alt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賽</a:t>
            </a:r>
            <a:endParaRPr lang="en-CA" altLang="zh-TW" sz="2800" b="1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defTabSz="457200"/>
            <a:r>
              <a:rPr lang="zh-TW" alt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來</a:t>
            </a:r>
            <a:r>
              <a:rPr lang="zh-TW" altLang="en-US" sz="28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拓展你的業</a:t>
            </a:r>
            <a:r>
              <a:rPr lang="zh-TW" alt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務</a:t>
            </a:r>
            <a:endParaRPr lang="en-CA" sz="28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54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LS SLIDE END-0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2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0800" y="1657351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32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健康生</a:t>
            </a:r>
            <a:r>
              <a:rPr lang="zh-TW" altLang="en-US" sz="32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活</a:t>
            </a:r>
            <a:r>
              <a:rPr lang="en-US" altLang="zh-TW" sz="32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‧</a:t>
            </a:r>
            <a:r>
              <a:rPr lang="zh-TW" altLang="en-US" sz="3200" b="1" dirty="0" smtClean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美</a:t>
            </a:r>
            <a:r>
              <a:rPr lang="zh-TW" altLang="en-US" sz="32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rPr>
              <a:t>滿人生</a:t>
            </a:r>
            <a:endParaRPr lang="en-CA" sz="3200" b="1" dirty="0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242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4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4185" y="1082516"/>
            <a:ext cx="4108817" cy="2708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zh-TW" altLang="en-US" sz="3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中國已</a:t>
            </a:r>
            <a:r>
              <a:rPr lang="zh-TW" altLang="en-US" sz="3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是</a:t>
            </a:r>
            <a:endParaRPr lang="en-US" altLang="zh-TW" sz="34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zh-TW" altLang="en-US" sz="3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世</a:t>
            </a:r>
            <a:r>
              <a:rPr lang="zh-TW" altLang="en-US" sz="3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界排名第</a:t>
            </a:r>
            <a:r>
              <a:rPr lang="zh-TW" altLang="en-US" sz="3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二的</a:t>
            </a:r>
            <a:endParaRPr lang="en-US" altLang="zh-TW" sz="3400" b="1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zh-TW" altLang="en-US" sz="3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“</a:t>
            </a:r>
            <a:r>
              <a:rPr lang="zh-TW" altLang="en-US" sz="3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肥胖</a:t>
            </a:r>
            <a:r>
              <a:rPr lang="zh-TW" altLang="en-US" sz="3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＂</a:t>
            </a:r>
            <a:r>
              <a:rPr lang="zh-TW" altLang="en-US" sz="3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國家</a:t>
            </a:r>
            <a:endParaRPr lang="en-US" altLang="zh-TW" sz="34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zh-TW" altLang="en-US" sz="3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中</a:t>
            </a:r>
            <a:r>
              <a:rPr lang="zh-TW" altLang="en-US" sz="3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國</a:t>
            </a:r>
            <a:r>
              <a:rPr lang="zh-TW" altLang="en-US" sz="3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逾</a:t>
            </a:r>
            <a:r>
              <a:rPr lang="en-US" altLang="zh-TW" sz="3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</a:t>
            </a:r>
            <a:r>
              <a:rPr lang="zh-TW" altLang="en-US" sz="3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億</a:t>
            </a:r>
            <a:r>
              <a:rPr lang="zh-TW" altLang="en-US" sz="34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人</a:t>
            </a:r>
            <a:endParaRPr lang="en-US" altLang="zh-TW" sz="3400" b="1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zh-TW" altLang="en-US" sz="3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屬</a:t>
            </a:r>
            <a:r>
              <a:rPr lang="zh-TW" altLang="en-US" sz="3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於超重和肥胖人仕</a:t>
            </a:r>
            <a:endParaRPr lang="en-US" sz="34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0600" y="1205627"/>
            <a:ext cx="3810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China has become the </a:t>
            </a:r>
            <a:b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sz="32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</a:t>
            </a:r>
            <a:r>
              <a:rPr lang="en-US" sz="3200" b="1" baseline="30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nd</a:t>
            </a:r>
            <a:r>
              <a:rPr lang="en-US" sz="32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largest 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“Obesity” Country.</a:t>
            </a:r>
          </a:p>
          <a:p>
            <a:pPr algn="ctr" defTabSz="457200"/>
            <a:r>
              <a:rPr lang="en-US" sz="2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Over 300 millions </a:t>
            </a:r>
            <a: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people in China belongs to overweight and obesity</a:t>
            </a:r>
            <a:endParaRPr lang="en-US" sz="26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" y="438292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sz="1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Source: http</a:t>
            </a:r>
            <a:r>
              <a:rPr lang="en-US" sz="1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://health.takungpao.com.hk/hot/q/2015/0128/2904307.html</a:t>
            </a:r>
          </a:p>
        </p:txBody>
      </p:sp>
    </p:spTree>
    <p:extLst>
      <p:ext uri="{BB962C8B-B14F-4D97-AF65-F5344CB8AC3E}">
        <p14:creationId xmlns:p14="http://schemas.microsoft.com/office/powerpoint/2010/main" val="307945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1"/>
          <a:stretch/>
        </p:blipFill>
        <p:spPr>
          <a:xfrm>
            <a:off x="5036290" y="742950"/>
            <a:ext cx="3556000" cy="241808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6" name="Rectangle 5"/>
          <p:cNvSpPr/>
          <p:nvPr/>
        </p:nvSpPr>
        <p:spPr>
          <a:xfrm>
            <a:off x="304800" y="972562"/>
            <a:ext cx="3886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香</a:t>
            </a:r>
            <a:r>
              <a:rPr lang="zh-TW" altLang="en-US" sz="2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港</a:t>
            </a:r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媒</a:t>
            </a:r>
            <a:r>
              <a:rPr lang="zh-TW" altLang="en-US" sz="2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體曝光</a:t>
            </a:r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的</a:t>
            </a:r>
            <a:r>
              <a:rPr lang="en-US" altLang="zh-TW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瘦身產品廣告高達</a:t>
            </a:r>
            <a:r>
              <a:rPr lang="en-US" altLang="zh-TW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3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2400</a:t>
            </a:r>
            <a:r>
              <a:rPr lang="zh-TW" altLang="en-US" sz="36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萬美</a:t>
            </a:r>
            <a:r>
              <a:rPr lang="zh-TW" altLang="en-US" sz="3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元</a:t>
            </a:r>
            <a:endParaRPr lang="en-US" altLang="zh-TW" sz="3600" b="1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Weight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loss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products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advertisement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Hong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Kong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is up to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24</a:t>
            </a:r>
            <a:r>
              <a:rPr lang="zh-TW" alt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millions</a:t>
            </a:r>
            <a:r>
              <a:rPr lang="zh-TW" alt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US</a:t>
            </a:r>
            <a:r>
              <a:rPr lang="zh-TW" altLang="en-US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dollar</a:t>
            </a:r>
            <a:endParaRPr lang="en-US" sz="28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350" y="4209391"/>
            <a:ext cx="441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altLang="zh-TW" sz="1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Source:</a:t>
            </a:r>
            <a:r>
              <a:rPr lang="zh-TW" altLang="en-US" sz="1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http</a:t>
            </a:r>
            <a:r>
              <a:rPr lang="en-US" sz="1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://www.appledaily.com.tw/appledaily/article/finance/20031012/418474/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256" y="1296372"/>
            <a:ext cx="2239960" cy="287428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91" y="1466191"/>
            <a:ext cx="2533677" cy="274320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717" y="2482656"/>
            <a:ext cx="1104873" cy="168800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16" y="2864937"/>
            <a:ext cx="3124200" cy="156210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664996"/>
            <a:ext cx="2116032" cy="2992069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849" y="2143413"/>
            <a:ext cx="1687407" cy="228362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16" y="3300465"/>
            <a:ext cx="2231947" cy="1243011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60469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74295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於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二零一二年四月，香港人年齡介乎</a:t>
            </a:r>
            <a:r>
              <a:rPr lang="en-US" altLang="zh-TW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18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至</a:t>
            </a:r>
            <a:r>
              <a:rPr lang="en-US" altLang="zh-TW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64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歲之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間的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選定健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康風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險：</a:t>
            </a:r>
            <a:endParaRPr lang="en-US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1504950"/>
            <a:ext cx="2418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zh-TW" altLang="en-US" u="sng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超重及肥</a:t>
            </a:r>
            <a:r>
              <a:rPr lang="zh-TW" altLang="en-US" u="sng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胖</a:t>
            </a:r>
            <a:r>
              <a:rPr lang="en-US" altLang="zh-TW" u="sng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u="sng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(</a:t>
            </a:r>
            <a:r>
              <a:rPr lang="zh-TW" alt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體重指標</a:t>
            </a:r>
            <a:r>
              <a:rPr lang="en-US" altLang="zh-TW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23.0</a:t>
            </a:r>
            <a:r>
              <a:rPr lang="zh-TW" alt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或以上</a:t>
            </a:r>
            <a:r>
              <a:rPr lang="en-US" altLang="zh-TW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)</a:t>
            </a:r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55048" y="2110085"/>
            <a:ext cx="137730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男</a:t>
            </a:r>
            <a:r>
              <a:rPr lang="zh-TW" altLang="en-US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性</a:t>
            </a:r>
            <a:r>
              <a:rPr lang="en-US" altLang="zh-TW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47.2%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女性</a:t>
            </a:r>
            <a:r>
              <a:rPr 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27.8%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合計</a:t>
            </a:r>
            <a:r>
              <a:rPr lang="en-US" altLang="zh-TW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36.6%</a:t>
            </a:r>
            <a:endParaRPr lang="en-US" sz="16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775" y="4391113"/>
            <a:ext cx="6553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Source: http</a:t>
            </a:r>
            <a:r>
              <a:rPr lang="en-US" sz="1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://www.dh.gov.hk/tc_chi/statistics/statistics_hs/files/Health_Statistics_pamphlet_TC.pdf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9200" y="29279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zh-TW" altLang="en-US" u="sng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體能活動量不足</a:t>
            </a:r>
          </a:p>
          <a:p>
            <a:pPr defTabSz="457200"/>
            <a:r>
              <a:rPr lang="en-US" altLang="zh-TW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(</a:t>
            </a:r>
            <a:r>
              <a:rPr lang="zh-TW" alt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按世界衞生組織的建議</a:t>
            </a:r>
            <a:r>
              <a:rPr lang="en-US" altLang="zh-TW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) </a:t>
            </a:r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43000" y="3522881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男</a:t>
            </a:r>
            <a:r>
              <a:rPr lang="zh-TW" altLang="en-US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性</a:t>
            </a:r>
            <a:r>
              <a:rPr lang="en-US" altLang="zh-TW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53.0%</a:t>
            </a:r>
            <a:endParaRPr lang="en-US" altLang="zh-TW" sz="16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女</a:t>
            </a:r>
            <a:r>
              <a:rPr lang="zh-TW" altLang="en-US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性</a:t>
            </a:r>
            <a:r>
              <a:rPr lang="en-US" altLang="zh-TW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66.6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%</a:t>
            </a:r>
            <a:endParaRPr lang="en-US" sz="16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zh-TW" alt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合</a:t>
            </a:r>
            <a:r>
              <a:rPr lang="zh-TW" altLang="en-US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計</a:t>
            </a:r>
            <a:r>
              <a:rPr lang="en-US" altLang="zh-TW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60.4%</a:t>
            </a:r>
            <a:endParaRPr lang="en-US" sz="16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95800" y="2880270"/>
            <a:ext cx="4267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u="sng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Sedentary Lifestyle</a:t>
            </a:r>
            <a:r>
              <a:rPr lang="en-US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(According to WHO recommendation)</a:t>
            </a:r>
          </a:p>
          <a:p>
            <a:pPr defTabSz="457200"/>
            <a:endParaRPr lang="en-US" sz="16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05941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 April </a:t>
            </a:r>
            <a:r>
              <a:rPr 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2012,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specific </a:t>
            </a:r>
            <a:r>
              <a:rPr 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health risk for people aged between 18 -64 years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old:</a:t>
            </a:r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5800" y="142875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sz="1600" u="sng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Overweight and Obesity </a:t>
            </a:r>
            <a:br>
              <a:rPr lang="en-US" sz="1600" u="sng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(with BMI 23 or above)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495800" y="1937325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Male: 47.2%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Female: 27.8%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Total: 36.6%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495800" y="3391584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Male: 53.0%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Female: 66.6%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Total: 60.4%</a:t>
            </a:r>
          </a:p>
        </p:txBody>
      </p:sp>
    </p:spTree>
    <p:extLst>
      <p:ext uri="{BB962C8B-B14F-4D97-AF65-F5344CB8AC3E}">
        <p14:creationId xmlns:p14="http://schemas.microsoft.com/office/powerpoint/2010/main" val="67719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4476750"/>
            <a:ext cx="9144000" cy="666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14232"/>
              </p:ext>
            </p:extLst>
          </p:nvPr>
        </p:nvGraphicFramePr>
        <p:xfrm>
          <a:off x="209550" y="1494788"/>
          <a:ext cx="8762999" cy="33453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14700"/>
                <a:gridCol w="2476500"/>
                <a:gridCol w="2971799"/>
              </a:tblGrid>
              <a:tr h="807870"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稍微增加 </a:t>
                      </a:r>
                      <a:r>
                        <a:rPr lang="en-US" altLang="zh-TW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1 </a:t>
                      </a:r>
                      <a:r>
                        <a:rPr lang="zh-TW" altLang="en-US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至 </a:t>
                      </a:r>
                      <a:r>
                        <a:rPr lang="en-US" altLang="zh-TW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2 </a:t>
                      </a:r>
                      <a:r>
                        <a:rPr lang="zh-TW" altLang="en-US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倍</a:t>
                      </a:r>
                      <a:r>
                        <a:rPr lang="en-US" altLang="zh-TW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Risk increased</a:t>
                      </a:r>
                      <a:r>
                        <a:rPr lang="en-US" altLang="zh-TW" sz="12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 slightly from 1-2 times</a:t>
                      </a:r>
                      <a:endParaRPr lang="en-US" sz="12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solidFill>
                            <a:srgbClr val="0081E2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中度增加 </a:t>
                      </a:r>
                      <a:r>
                        <a:rPr lang="en-US" altLang="zh-TW" sz="1200" dirty="0" smtClean="0">
                          <a:solidFill>
                            <a:srgbClr val="0081E2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2 </a:t>
                      </a:r>
                      <a:r>
                        <a:rPr lang="zh-TW" altLang="en-US" sz="1200" dirty="0" smtClean="0">
                          <a:solidFill>
                            <a:srgbClr val="0081E2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至 </a:t>
                      </a:r>
                      <a:r>
                        <a:rPr lang="en-US" altLang="zh-TW" sz="1200" dirty="0" smtClean="0">
                          <a:solidFill>
                            <a:srgbClr val="0081E2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3 </a:t>
                      </a:r>
                      <a:r>
                        <a:rPr lang="zh-TW" altLang="en-US" sz="1200" dirty="0" smtClean="0">
                          <a:solidFill>
                            <a:srgbClr val="0081E2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倍</a:t>
                      </a:r>
                      <a:r>
                        <a:rPr lang="en-US" altLang="zh-TW" sz="1200" dirty="0" smtClean="0">
                          <a:solidFill>
                            <a:srgbClr val="0081E2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200" dirty="0" smtClean="0">
                          <a:solidFill>
                            <a:srgbClr val="0081E2"/>
                          </a:solidFill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200" dirty="0" smtClean="0">
                          <a:solidFill>
                            <a:srgbClr val="0081E2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Risk increased moderately between 2-3</a:t>
                      </a:r>
                      <a:r>
                        <a:rPr lang="en-US" altLang="zh-TW" sz="1200" baseline="0" dirty="0" smtClean="0">
                          <a:solidFill>
                            <a:srgbClr val="0081E2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 times</a:t>
                      </a:r>
                      <a:endParaRPr lang="en-US" sz="1200" dirty="0">
                        <a:solidFill>
                          <a:srgbClr val="0081E2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solidFill>
                            <a:srgbClr val="C0000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大幅增加逾 </a:t>
                      </a:r>
                      <a:r>
                        <a:rPr lang="en-US" altLang="zh-TW" sz="1200" dirty="0" smtClean="0">
                          <a:solidFill>
                            <a:srgbClr val="C0000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3 </a:t>
                      </a:r>
                      <a:r>
                        <a:rPr lang="zh-TW" altLang="en-US" sz="1200" dirty="0" smtClean="0">
                          <a:solidFill>
                            <a:srgbClr val="C0000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倍</a:t>
                      </a:r>
                      <a:r>
                        <a:rPr lang="en-US" altLang="zh-TW" sz="1200" dirty="0" smtClean="0">
                          <a:solidFill>
                            <a:srgbClr val="C0000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200" dirty="0" smtClean="0">
                          <a:solidFill>
                            <a:srgbClr val="C00000"/>
                          </a:solidFill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200" dirty="0" smtClean="0">
                          <a:solidFill>
                            <a:srgbClr val="C0000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Risk increased substantially by</a:t>
                      </a:r>
                      <a:r>
                        <a:rPr lang="en-US" altLang="zh-TW" sz="1200" baseline="0" dirty="0" smtClean="0">
                          <a:solidFill>
                            <a:srgbClr val="C0000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 over 3 times</a:t>
                      </a:r>
                      <a:endParaRPr lang="en-US" sz="1200" dirty="0">
                        <a:solidFill>
                          <a:srgbClr val="C00000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87835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dirty="0" smtClean="0">
                          <a:latin typeface="+mn-lt"/>
                          <a:ea typeface="華康儷中黑" panose="020B0509000000000000" pitchFamily="49" charset="-120"/>
                        </a:rPr>
                        <a:t>某幾類癌症</a:t>
                      </a: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zh-TW" altLang="en-US" sz="1200" dirty="0" smtClean="0">
                          <a:latin typeface="+mn-lt"/>
                          <a:ea typeface="華康儷中黑" panose="020B0509000000000000" pitchFamily="49" charset="-120"/>
                        </a:rPr>
                        <a:t>（結腸癌及停經後婦女所患的乳癌</a:t>
                      </a: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>)</a:t>
                      </a:r>
                      <a:b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> Some specific</a:t>
                      </a:r>
                      <a:r>
                        <a:rPr lang="en-US" altLang="zh-TW" sz="1200" baseline="0" dirty="0" smtClean="0">
                          <a:latin typeface="+mn-lt"/>
                          <a:ea typeface="華康儷中黑" panose="020B0509000000000000" pitchFamily="49" charset="-120"/>
                        </a:rPr>
                        <a:t> cancers (Colon and postmenopausal breast cancer)</a:t>
                      </a:r>
                      <a:endParaRPr lang="en-US" sz="12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+mn-lt"/>
                          <a:ea typeface="華康儷中黑" panose="020B0509000000000000" pitchFamily="49" charset="-120"/>
                        </a:rPr>
                        <a:t>冠心病</a:t>
                      </a: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>Coronary disease     </a:t>
                      </a:r>
                      <a:endParaRPr lang="en-US" sz="12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+mn-lt"/>
                          <a:ea typeface="華康儷中黑" panose="020B0509000000000000" pitchFamily="49" charset="-120"/>
                        </a:rPr>
                        <a:t>糖尿病 </a:t>
                      </a: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>Diabetes</a:t>
                      </a:r>
                      <a:endParaRPr lang="zh-TW" altLang="en-US" sz="1200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487975"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+mn-lt"/>
                          <a:ea typeface="華康儷中黑" panose="020B0509000000000000" pitchFamily="49" charset="-120"/>
                        </a:rPr>
                        <a:t>生殖激素異常</a:t>
                      </a:r>
                      <a:endParaRPr lang="en-US" altLang="zh-TW" sz="1200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>Reproductive hormone</a:t>
                      </a:r>
                      <a:r>
                        <a:rPr lang="en-US" altLang="zh-TW" sz="1200" baseline="0" dirty="0" smtClean="0">
                          <a:latin typeface="+mn-lt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>abnormalities</a:t>
                      </a:r>
                      <a:endParaRPr lang="en-US" sz="12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+mn-lt"/>
                          <a:ea typeface="華康儷中黑" panose="020B0509000000000000" pitchFamily="49" charset="-120"/>
                        </a:rPr>
                        <a:t>高血壓</a:t>
                      </a:r>
                      <a:endParaRPr lang="en-US" altLang="zh-TW" sz="1200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>Hypertension</a:t>
                      </a:r>
                      <a:endParaRPr lang="en-US" sz="12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+mn-lt"/>
                          <a:ea typeface="華康儷中黑" panose="020B0509000000000000" pitchFamily="49" charset="-120"/>
                        </a:rPr>
                        <a:t>膽囊疾病</a:t>
                      </a: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>Gallbladder Disease</a:t>
                      </a:r>
                      <a:endParaRPr lang="en-US" sz="12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683165"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+mn-lt"/>
                          <a:ea typeface="華康儷中黑" panose="020B0509000000000000" pitchFamily="49" charset="-120"/>
                        </a:rPr>
                        <a:t>腰痛</a:t>
                      </a:r>
                      <a:endParaRPr lang="en-US" altLang="zh-TW" sz="1200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r>
                        <a:rPr lang="en-US" sz="1200" dirty="0" smtClean="0">
                          <a:latin typeface="+mn-lt"/>
                          <a:ea typeface="華康儷中黑" panose="020B0509000000000000" pitchFamily="49" charset="-120"/>
                        </a:rPr>
                        <a:t>Lower back Pain</a:t>
                      </a:r>
                      <a:endParaRPr lang="en-US" sz="12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+mn-lt"/>
                          <a:ea typeface="華康儷中黑" panose="020B0509000000000000" pitchFamily="49" charset="-120"/>
                        </a:rPr>
                        <a:t>骨關節炎</a:t>
                      </a: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>Osteoarthritis</a:t>
                      </a:r>
                      <a:endParaRPr lang="en-US" sz="12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+mn-lt"/>
                          <a:ea typeface="華康儷中黑" panose="020B0509000000000000" pitchFamily="49" charset="-120"/>
                        </a:rPr>
                        <a:t>血脂或膽固醇水平異常</a:t>
                      </a: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>Abnormal</a:t>
                      </a:r>
                      <a:r>
                        <a:rPr lang="en-US" altLang="zh-TW" sz="1200" baseline="0" dirty="0" smtClean="0">
                          <a:latin typeface="+mn-lt"/>
                          <a:ea typeface="華康儷中黑" panose="020B0509000000000000" pitchFamily="49" charset="-120"/>
                        </a:rPr>
                        <a:t> level of                triglyceride or cholesterol </a:t>
                      </a:r>
                      <a:endParaRPr lang="en-US" sz="12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487975"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+mn-lt"/>
                          <a:ea typeface="華康儷中黑" panose="020B0509000000000000" pitchFamily="49" charset="-120"/>
                        </a:rPr>
                        <a:t>生育力受損</a:t>
                      </a: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>Impairment of Fertility</a:t>
                      </a:r>
                      <a:endParaRPr lang="en-US" sz="12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+mn-lt"/>
                          <a:ea typeface="華康儷中黑" panose="020B0509000000000000" pitchFamily="49" charset="-120"/>
                        </a:rPr>
                        <a:t>痛風症</a:t>
                      </a: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>Gout   </a:t>
                      </a:r>
                      <a:endParaRPr lang="en-US" sz="12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1200" dirty="0" smtClean="0">
                          <a:latin typeface="+mn-lt"/>
                          <a:ea typeface="華康儷中黑" panose="020B0509000000000000" pitchFamily="49" charset="-120"/>
                        </a:rPr>
                        <a:t>睡眠窒息症</a:t>
                      </a: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200" dirty="0" smtClean="0">
                          <a:latin typeface="+mn-lt"/>
                          <a:ea typeface="華康儷中黑" panose="020B0509000000000000" pitchFamily="49" charset="-120"/>
                        </a:rPr>
                        <a:t>Sleep Apnea Syndrome</a:t>
                      </a:r>
                      <a:endParaRPr lang="en-US" sz="12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48" y="1438275"/>
            <a:ext cx="5797597" cy="353055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742950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zh-TW" altLang="en-US" sz="26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與肥胖相關之健康問題的相對風險</a:t>
            </a:r>
            <a:r>
              <a:rPr lang="en-US" altLang="zh-TW" sz="26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6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Relative health risk with overweight &amp; obesity</a:t>
            </a:r>
            <a:endParaRPr lang="en-US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484012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altLang="zh-TW" sz="1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Source:</a:t>
            </a:r>
            <a:r>
              <a:rPr lang="zh-TW" altLang="en-US" sz="1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http</a:t>
            </a:r>
            <a:r>
              <a:rPr lang="en-US" sz="1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://www.info.gov.hk/healthzone/chp/grp-pmpdb-obesity_tc.pdf</a:t>
            </a:r>
          </a:p>
        </p:txBody>
      </p:sp>
    </p:spTree>
    <p:extLst>
      <p:ext uri="{BB962C8B-B14F-4D97-AF65-F5344CB8AC3E}">
        <p14:creationId xmlns:p14="http://schemas.microsoft.com/office/powerpoint/2010/main" val="291748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r="-2270"/>
          <a:stretch/>
        </p:blipFill>
        <p:spPr>
          <a:xfrm>
            <a:off x="-1081778" y="1028700"/>
            <a:ext cx="6000909" cy="39158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5068" y="2244864"/>
            <a:ext cx="3090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zh-TW" altLang="en-US" sz="2000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隨時</a:t>
            </a:r>
            <a:r>
              <a:rPr lang="zh-TW" altLang="en-CA" sz="2000" dirty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，</a:t>
            </a:r>
            <a:r>
              <a:rPr lang="en-CA" altLang="zh-TW" sz="2000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zh-TW" altLang="en-US" sz="2000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隨地</a:t>
            </a:r>
            <a:r>
              <a:rPr lang="zh-TW" altLang="en-CA" sz="2000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，</a:t>
            </a:r>
            <a:endParaRPr lang="en-US" altLang="zh-TW" sz="2000" dirty="0" smtClean="0">
              <a:solidFill>
                <a:srgbClr val="4898C4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zh-TW" altLang="en-US" sz="2000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任何人</a:t>
            </a:r>
            <a:r>
              <a:rPr lang="zh-TW" altLang="en-US" sz="2000" dirty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可以</a:t>
            </a:r>
            <a:r>
              <a:rPr lang="zh-TW" altLang="en-US" sz="2000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成</a:t>
            </a:r>
            <a:r>
              <a:rPr lang="zh-TW" altLang="en-US" sz="2000" dirty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功</a:t>
            </a:r>
            <a:r>
              <a:rPr lang="zh-TW" altLang="en-US" sz="2000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系統 </a:t>
            </a:r>
            <a:endParaRPr lang="en-US" sz="2000" dirty="0" smtClean="0">
              <a:solidFill>
                <a:srgbClr val="4898C4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8868" y="1160443"/>
            <a:ext cx="3166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8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健康生活纖營計劃方案是甚</a:t>
            </a:r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麼 </a:t>
            </a:r>
            <a:r>
              <a:rPr 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？</a:t>
            </a:r>
            <a:endParaRPr lang="en-US" sz="28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0" y="3047821"/>
            <a:ext cx="1533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真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實</a:t>
            </a:r>
            <a:r>
              <a:rPr lang="zh-TW" alt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故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事</a:t>
            </a:r>
            <a:endParaRPr lang="en-CA" altLang="zh-TW" sz="24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defTabSz="457200"/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真實</a:t>
            </a:r>
            <a:r>
              <a:rPr lang="zh-TW" alt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健</a:t>
            </a: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康</a:t>
            </a:r>
            <a:endParaRPr lang="en-CA" altLang="zh-TW" sz="24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defTabSz="457200"/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真實支</a:t>
            </a:r>
            <a:r>
              <a:rPr lang="zh-TW" alt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持</a:t>
            </a:r>
            <a:endParaRPr lang="en-US" sz="24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0200" y="1200150"/>
            <a:ext cx="3048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What is TLS® Weight Loss Solution ?</a:t>
            </a:r>
            <a:endParaRPr lang="en-US" sz="26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10200" y="2190750"/>
            <a:ext cx="327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2000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ANYTIME, ANYWHERE,</a:t>
            </a:r>
          </a:p>
          <a:p>
            <a:pPr algn="ctr" defTabSz="457200"/>
            <a:r>
              <a:rPr lang="en-US" sz="2000" dirty="0" smtClean="0">
                <a:solidFill>
                  <a:srgbClr val="4898C4"/>
                </a:solidFill>
                <a:latin typeface="Calibri"/>
                <a:ea typeface="Heiti TC Light"/>
                <a:cs typeface="Calibri"/>
              </a:rPr>
              <a:t>AND IT WORKS FOR ANYONE</a:t>
            </a:r>
            <a:endParaRPr lang="en-US" sz="2000" dirty="0">
              <a:solidFill>
                <a:srgbClr val="4898C4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67400" y="3063954"/>
            <a:ext cx="23242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TRUE STORIES</a:t>
            </a:r>
          </a:p>
          <a:p>
            <a:pPr algn="ctr" defTabSz="457200"/>
            <a:r>
              <a:rPr 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TRUE HEALTH</a:t>
            </a:r>
          </a:p>
          <a:p>
            <a:pPr algn="ctr" defTabSz="457200"/>
            <a:r>
              <a:rPr 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TRUE SUPPORT</a:t>
            </a:r>
          </a:p>
        </p:txBody>
      </p:sp>
    </p:spTree>
    <p:extLst>
      <p:ext uri="{BB962C8B-B14F-4D97-AF65-F5344CB8AC3E}">
        <p14:creationId xmlns:p14="http://schemas.microsoft.com/office/powerpoint/2010/main" val="27546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LS SLIDE 18-0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06"/>
          <a:stretch/>
        </p:blipFill>
        <p:spPr>
          <a:xfrm>
            <a:off x="0" y="1"/>
            <a:ext cx="9144000" cy="51625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752600" y="1781175"/>
            <a:ext cx="5562600" cy="2162175"/>
            <a:chOff x="1752600" y="-400050"/>
            <a:chExt cx="5562600" cy="2162175"/>
          </a:xfrm>
        </p:grpSpPr>
        <p:sp>
          <p:nvSpPr>
            <p:cNvPr id="4" name="Rectangle 3"/>
            <p:cNvSpPr/>
            <p:nvPr/>
          </p:nvSpPr>
          <p:spPr>
            <a:xfrm>
              <a:off x="1752600" y="-400050"/>
              <a:ext cx="5562600" cy="2085975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9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52600" y="254020"/>
              <a:ext cx="5562600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US" sz="2200" b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WEIGHT LOSS ISN’T MAGIC, IT’S SCIENCE</a:t>
              </a:r>
            </a:p>
            <a:p>
              <a:pPr algn="ctr" defTabSz="457200"/>
              <a:r>
                <a:rPr lang="en-US" sz="2200" b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THE 3 COMPONENTS OF TLS</a:t>
              </a:r>
            </a:p>
            <a:p>
              <a:pPr algn="ctr" defTabSz="457200"/>
              <a:r>
                <a:rPr lang="en-US" sz="4800" b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SUCCESS</a:t>
              </a:r>
              <a:endParaRPr lang="en-US" sz="48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752600" y="-346650"/>
              <a:ext cx="5562600" cy="58477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457200"/>
              <a:r>
                <a:rPr lang="en-CA" sz="3200" b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TLS®</a:t>
              </a:r>
              <a:r>
                <a:rPr lang="zh-TW" altLang="en-US" sz="3200" b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的</a:t>
              </a:r>
              <a:r>
                <a:rPr lang="zh-TW" altLang="en-US" sz="3200" b="1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成功</a:t>
              </a:r>
              <a:r>
                <a:rPr lang="en-US" altLang="zh-TW" sz="3200" b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3</a:t>
              </a:r>
              <a:r>
                <a:rPr lang="zh-TW" altLang="en-US" sz="3200" b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大要素 </a:t>
              </a:r>
              <a:endParaRPr lang="en-CA" sz="3200" b="1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37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1915</Words>
  <Application>Microsoft Office PowerPoint</Application>
  <PresentationFormat>On-screen Show (16:9)</PresentationFormat>
  <Paragraphs>313</Paragraphs>
  <Slides>33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2_Custom Design</vt:lpstr>
      <vt:lpstr>1_Custom Design</vt:lpstr>
      <vt:lpstr>Custom Design</vt:lpstr>
      <vt:lpstr>3_Custom Design</vt:lpstr>
      <vt:lpstr>4_Custom Design</vt:lpstr>
      <vt:lpstr>1_Office Theme</vt:lpstr>
      <vt:lpstr>9_Custom Design</vt:lpstr>
      <vt:lpstr>5_Custom Design</vt:lpstr>
      <vt:lpstr>6_Custom Design</vt:lpstr>
      <vt:lpstr>7_Custom Design</vt:lpstr>
      <vt:lpstr>8_Custom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markethongkong</dc:creator>
  <cp:lastModifiedBy>Monie Chan</cp:lastModifiedBy>
  <cp:revision>112</cp:revision>
  <dcterms:created xsi:type="dcterms:W3CDTF">2015-04-13T07:31:09Z</dcterms:created>
  <dcterms:modified xsi:type="dcterms:W3CDTF">2015-05-06T04:26:32Z</dcterms:modified>
</cp:coreProperties>
</file>